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71" r:id="rId4"/>
    <p:sldId id="272" r:id="rId5"/>
    <p:sldId id="259" r:id="rId6"/>
    <p:sldId id="258" r:id="rId7"/>
    <p:sldId id="266" r:id="rId8"/>
    <p:sldId id="277" r:id="rId9"/>
    <p:sldId id="262" r:id="rId10"/>
    <p:sldId id="260" r:id="rId11"/>
    <p:sldId id="261" r:id="rId12"/>
    <p:sldId id="265" r:id="rId13"/>
    <p:sldId id="273" r:id="rId14"/>
    <p:sldId id="274" r:id="rId15"/>
    <p:sldId id="275" r:id="rId16"/>
    <p:sldId id="264"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89917-F51E-4DCA-A3BF-72F55668C768}" type="datetimeFigureOut">
              <a:rPr lang="ru-RU" smtClean="0"/>
              <a:pPr/>
              <a:t>10.05.2018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30564-9537-45B8-A1F1-117165AD3F7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DC525C-EFA8-45C0-AB3C-AEC461BBE660}"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r>
              <a:rPr lang="en-US" dirty="0">
                <a:solidFill>
                  <a:srgbClr val="000000"/>
                </a:solidFill>
                <a:cs typeface="Times New Roman" pitchFamily="18" charset="0"/>
              </a:rPr>
              <a:t>Typhus arrived in Europe in 1489 with soldiers who had been fighting in Cyprus. An outbreak in 1557-59 killed about 10% of the English population. Typhus mainly killed poor people living in places where sanitary conditions were very bad. It was also a common disease in prisons and for this reason typhus was also known as </a:t>
            </a:r>
            <a:r>
              <a:rPr lang="en-US" dirty="0" err="1">
                <a:solidFill>
                  <a:srgbClr val="000000"/>
                </a:solidFill>
                <a:cs typeface="Times New Roman" pitchFamily="18" charset="0"/>
              </a:rPr>
              <a:t>gaol</a:t>
            </a:r>
            <a:r>
              <a:rPr lang="en-US" dirty="0">
                <a:solidFill>
                  <a:srgbClr val="000000"/>
                </a:solidFill>
                <a:cs typeface="Times New Roman" pitchFamily="18" charset="0"/>
              </a:rPr>
              <a:t> fever (</a:t>
            </a:r>
            <a:r>
              <a:rPr lang="en-US" dirty="0" err="1">
                <a:solidFill>
                  <a:srgbClr val="000000"/>
                </a:solidFill>
                <a:cs typeface="Times New Roman" pitchFamily="18" charset="0"/>
              </a:rPr>
              <a:t>gaol</a:t>
            </a:r>
            <a:r>
              <a:rPr lang="en-US" dirty="0">
                <a:solidFill>
                  <a:srgbClr val="000000"/>
                </a:solidFill>
                <a:cs typeface="Times New Roman" pitchFamily="18" charset="0"/>
              </a:rPr>
              <a:t> is an Old English word for jail). The typhoid bacillus was first identified in 1880.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9A1C2-5A35-4D6E-AAD0-51759040BCB9}"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3400"/>
            <a:ext cx="5029200" cy="4114800"/>
          </a:xfrm>
        </p:spPr>
        <p:txBody>
          <a:bodyPr/>
          <a:lstStyle/>
          <a:p>
            <a:r>
              <a:rPr lang="en-US" dirty="0"/>
              <a:t>Epidemics of typhus occurred throughout Europe from the 17th to the 19th centuries. Widespread epidemics occurred during the Napoleonic Wars and the Irish Potato famine of 1846 to 1849. </a:t>
            </a:r>
            <a:r>
              <a:rPr lang="en-US" dirty="0">
                <a:latin typeface="Verdana" pitchFamily="34" charset="0"/>
              </a:rPr>
              <a:t>Charles Jules Henri Nicolle a Frenchman received the Nobel Prize for his work on typhus in 1928. He demonstrated that the transmission of typhus was by the human body louse. </a:t>
            </a:r>
            <a:r>
              <a:rPr lang="en-US" dirty="0"/>
              <a:t>During World War I the disease caused three million deaths in Russia and more in Poland and Romania. Later epidemics were avoided due to the discovery of DDT. A vaccine was also developed in World War II, and today epidemics mainly occur in Eastern Europe, the Middle East and parts of Africa where living conditions and hygiene are poor. Image: A U.S. soldier is demonstrating DDT-hand spraying equipment while applying the insecticide. The use of DDT increased enormously on a worldwide basis after WWII, because of its effectiveness against the mosquito that spreads malaria and lice that carry typhus. The World Health Organization claims that the use of DDT saved 25 million lives. Decline in the use of DDT began the 1970’s and was attributed to a number of factors including increased insect resistance, development of more effective alternative pesticides, growing public and use concern over adverse environmental side effects and increased government restriction. The lower photo shows a typhus ward after the liberation of the prison camps in WWII. </a:t>
            </a:r>
          </a:p>
          <a:p>
            <a:endParaRPr lang="en-US" dirty="0">
              <a:latin typeface="Verdana" pitchFamily="34" charset="0"/>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C2945B-3838-4B76-86A8-72D9F56D34E7}" type="slidenum">
              <a:rPr lang="en-US"/>
              <a:pPr/>
              <a:t>13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D5481-CF71-43F9-AA34-844E86B7EEB1}" type="slidenum">
              <a:rPr lang="en-US"/>
              <a:pPr/>
              <a:t>14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r>
              <a:rPr lang="en-US"/>
              <a:t>Prevention and control measures for typhus include measures for treating clothing and bedding to kill the bacteria and the infective lice. Expose clothing to 160 degrees one hour. Chemical control measures are also affective. Use Permethrin (0.5%), Temephos (2%), Popoxur (1%) and Carbaryl (5%). These chemicals can either be dusted on to areas or the clothing and bedding can be treated. Lice and flying squirrels infected with typhus should also be handled using biosafety level 3 requirements. Proper hygiene should also be followed to prevent the spread of body lice.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6BE9C-290D-4BD3-B631-8249469D0D72}" type="slidenum">
              <a:rPr lang="en-US"/>
              <a:pPr/>
              <a:t>15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DFDDEE04-50C3-453A-9052-23B8E29060CA}" type="slidenum">
              <a:rPr lang="en-US"/>
              <a:pPr>
                <a:defRPr/>
              </a:pPr>
              <a:t>‹#›</a:t>
            </a:fld>
            <a:endParaRPr lang="en-US"/>
          </a:p>
        </p:txBody>
      </p:sp>
    </p:spTree>
  </p:cSld>
  <p:clrMapOvr>
    <a:masterClrMapping/>
  </p:clrMapOvr>
  <p:transition spd="med">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10.05.2018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1500174"/>
            <a:ext cx="7772400" cy="1470025"/>
          </a:xfrm>
        </p:spPr>
        <p:txBody>
          <a:bodyPr>
            <a:normAutofit/>
          </a:bodyPr>
          <a:lstStyle/>
          <a:p>
            <a:r>
              <a:rPr lang="en-US" sz="4800" b="1" dirty="0" smtClean="0"/>
              <a:t>Epidemic Typhus</a:t>
            </a:r>
            <a:endParaRPr lang="ru-RU" sz="4800" b="1" dirty="0"/>
          </a:p>
        </p:txBody>
      </p:sp>
      <p:pic>
        <p:nvPicPr>
          <p:cNvPr id="10" name="Рисунок 9" descr="vosh-1.jpg"/>
          <p:cNvPicPr>
            <a:picLocks noChangeAspect="1"/>
          </p:cNvPicPr>
          <p:nvPr/>
        </p:nvPicPr>
        <p:blipFill>
          <a:blip r:embed="rId2"/>
          <a:stretch>
            <a:fillRect/>
          </a:stretch>
        </p:blipFill>
        <p:spPr>
          <a:xfrm>
            <a:off x="0" y="0"/>
            <a:ext cx="1800225" cy="6858000"/>
          </a:xfrm>
          <a:prstGeom prst="rect">
            <a:avLst/>
          </a:prstGeom>
        </p:spPr>
      </p:pic>
      <p:pic>
        <p:nvPicPr>
          <p:cNvPr id="11" name="Рисунок 10" descr="lice.jpg"/>
          <p:cNvPicPr>
            <a:picLocks noChangeAspect="1"/>
          </p:cNvPicPr>
          <p:nvPr/>
        </p:nvPicPr>
        <p:blipFill>
          <a:blip r:embed="rId3"/>
          <a:stretch>
            <a:fillRect/>
          </a:stretch>
        </p:blipFill>
        <p:spPr>
          <a:xfrm>
            <a:off x="3643306" y="2571744"/>
            <a:ext cx="3214710" cy="32147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Pathogenesis</a:t>
            </a:r>
          </a:p>
        </p:txBody>
      </p:sp>
      <p:sp>
        <p:nvSpPr>
          <p:cNvPr id="20483" name="Rectangle 3"/>
          <p:cNvSpPr>
            <a:spLocks noGrp="1" noChangeArrowheads="1"/>
          </p:cNvSpPr>
          <p:nvPr>
            <p:ph type="body" idx="1"/>
          </p:nvPr>
        </p:nvSpPr>
        <p:spPr>
          <a:xfrm>
            <a:off x="2071670" y="1214422"/>
            <a:ext cx="6096000" cy="5429288"/>
          </a:xfrm>
        </p:spPr>
        <p:txBody>
          <a:bodyPr>
            <a:normAutofit/>
          </a:bodyPr>
          <a:lstStyle/>
          <a:p>
            <a:pPr>
              <a:lnSpc>
                <a:spcPct val="90000"/>
              </a:lnSpc>
            </a:pPr>
            <a:r>
              <a:rPr lang="en-US" sz="2800" dirty="0"/>
              <a:t>Enter through skin -&gt; bloodstream</a:t>
            </a:r>
          </a:p>
          <a:p>
            <a:pPr>
              <a:lnSpc>
                <a:spcPct val="90000"/>
              </a:lnSpc>
            </a:pPr>
            <a:endParaRPr lang="en-US" sz="2800" dirty="0"/>
          </a:p>
          <a:p>
            <a:pPr>
              <a:lnSpc>
                <a:spcPct val="90000"/>
              </a:lnSpc>
            </a:pPr>
            <a:r>
              <a:rPr lang="en-US" sz="2800" dirty="0"/>
              <a:t>Infect endothelial cells by inducing </a:t>
            </a:r>
            <a:r>
              <a:rPr lang="en-US" sz="2800" dirty="0" err="1"/>
              <a:t>phagocytosis</a:t>
            </a:r>
            <a:r>
              <a:rPr lang="en-US" sz="2800" dirty="0"/>
              <a:t> and escaping </a:t>
            </a:r>
            <a:r>
              <a:rPr lang="en-US" sz="2800" dirty="0" err="1"/>
              <a:t>phagolysosome</a:t>
            </a:r>
            <a:r>
              <a:rPr lang="en-US" sz="2800" dirty="0"/>
              <a:t> -&gt; replicate in </a:t>
            </a:r>
            <a:r>
              <a:rPr lang="en-US" sz="2800" dirty="0" err="1"/>
              <a:t>cytosol</a:t>
            </a:r>
            <a:endParaRPr lang="en-US" sz="2800" dirty="0"/>
          </a:p>
          <a:p>
            <a:pPr lvl="1">
              <a:lnSpc>
                <a:spcPct val="90000"/>
              </a:lnSpc>
              <a:buFont typeface="Arial" pitchFamily="34" charset="0"/>
              <a:buChar char="•"/>
            </a:pPr>
            <a:endParaRPr lang="en-US" sz="2400" i="1" dirty="0"/>
          </a:p>
          <a:p>
            <a:pPr>
              <a:lnSpc>
                <a:spcPct val="90000"/>
              </a:lnSpc>
            </a:pPr>
            <a:r>
              <a:rPr lang="en-US" sz="2800" i="1" dirty="0"/>
              <a:t>R. </a:t>
            </a:r>
            <a:r>
              <a:rPr lang="en-US" sz="2800" i="1" dirty="0" err="1"/>
              <a:t>prowazekii</a:t>
            </a:r>
            <a:r>
              <a:rPr lang="en-US" sz="2800" dirty="0"/>
              <a:t> escapes by cell </a:t>
            </a:r>
            <a:r>
              <a:rPr lang="en-US" sz="2800" dirty="0" err="1"/>
              <a:t>lysis</a:t>
            </a:r>
            <a:r>
              <a:rPr lang="en-US" sz="2800" dirty="0"/>
              <a:t> </a:t>
            </a:r>
          </a:p>
          <a:p>
            <a:pPr>
              <a:lnSpc>
                <a:spcPct val="90000"/>
              </a:lnSpc>
            </a:pPr>
            <a:endParaRPr lang="en-US" sz="2800" dirty="0"/>
          </a:p>
          <a:p>
            <a:pPr>
              <a:lnSpc>
                <a:spcPct val="90000"/>
              </a:lnSpc>
            </a:pPr>
            <a:r>
              <a:rPr lang="en-US" sz="2800" dirty="0"/>
              <a:t>May </a:t>
            </a:r>
            <a:r>
              <a:rPr lang="en-US" sz="2800" dirty="0" err="1"/>
              <a:t>lyse</a:t>
            </a:r>
            <a:r>
              <a:rPr lang="en-US" sz="2800" dirty="0"/>
              <a:t> cells </a:t>
            </a:r>
            <a:r>
              <a:rPr lang="en-US" sz="2800" dirty="0" err="1"/>
              <a:t>extracelluarly</a:t>
            </a:r>
            <a:r>
              <a:rPr lang="en-US" sz="2800" dirty="0"/>
              <a:t> via </a:t>
            </a:r>
            <a:r>
              <a:rPr lang="en-US" sz="2800" dirty="0" err="1"/>
              <a:t>phospholipase</a:t>
            </a:r>
            <a:r>
              <a:rPr lang="en-US" sz="2800" dirty="0"/>
              <a:t> A production -&gt; increased vascular permeability and hypotension</a:t>
            </a:r>
            <a:endParaRPr lang="en-US" sz="2800" i="1" dirty="0"/>
          </a:p>
          <a:p>
            <a:pPr>
              <a:lnSpc>
                <a:spcPct val="90000"/>
              </a:lnSpc>
              <a:buFont typeface="Wingdings" pitchFamily="2" charset="2"/>
              <a:buChar char="v"/>
            </a:pPr>
            <a:endParaRPr lang="en-US" sz="2400" dirty="0"/>
          </a:p>
        </p:txBody>
      </p:sp>
      <p:pic>
        <p:nvPicPr>
          <p:cNvPr id="4" name="Рисунок 3" descr="vosh-1.jpg"/>
          <p:cNvPicPr>
            <a:picLocks noChangeAspect="1"/>
          </p:cNvPicPr>
          <p:nvPr/>
        </p:nvPicPr>
        <p:blipFill>
          <a:blip r:embed="rId2"/>
          <a:stretch>
            <a:fillRect/>
          </a:stretch>
        </p:blipFill>
        <p:spPr>
          <a:xfrm>
            <a:off x="0" y="0"/>
            <a:ext cx="180022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vosh-1.jpg"/>
          <p:cNvPicPr>
            <a:picLocks noChangeAspect="1"/>
          </p:cNvPicPr>
          <p:nvPr/>
        </p:nvPicPr>
        <p:blipFill>
          <a:blip r:embed="rId2"/>
          <a:stretch>
            <a:fillRect/>
          </a:stretch>
        </p:blipFill>
        <p:spPr>
          <a:xfrm>
            <a:off x="0" y="0"/>
            <a:ext cx="1800225" cy="6858000"/>
          </a:xfrm>
          <a:prstGeom prst="rect">
            <a:avLst/>
          </a:prstGeom>
        </p:spPr>
      </p:pic>
      <p:pic>
        <p:nvPicPr>
          <p:cNvPr id="4" name="Рисунок 3" descr="Untitled.png"/>
          <p:cNvPicPr>
            <a:picLocks noChangeAspect="1"/>
          </p:cNvPicPr>
          <p:nvPr/>
        </p:nvPicPr>
        <p:blipFill>
          <a:blip r:embed="rId3"/>
          <a:stretch>
            <a:fillRect/>
          </a:stretch>
        </p:blipFill>
        <p:spPr>
          <a:xfrm>
            <a:off x="1785918" y="0"/>
            <a:ext cx="7358082" cy="6858000"/>
          </a:xfrm>
          <a:prstGeom prst="rect">
            <a:avLst/>
          </a:prstGeom>
        </p:spPr>
      </p:pic>
      <p:sp>
        <p:nvSpPr>
          <p:cNvPr id="6" name="TextBox 5"/>
          <p:cNvSpPr txBox="1"/>
          <p:nvPr/>
        </p:nvSpPr>
        <p:spPr>
          <a:xfrm>
            <a:off x="4857752" y="1643050"/>
            <a:ext cx="4286248" cy="1508105"/>
          </a:xfrm>
          <a:prstGeom prst="rect">
            <a:avLst/>
          </a:prstGeom>
          <a:noFill/>
        </p:spPr>
        <p:txBody>
          <a:bodyPr wrap="square" rtlCol="0">
            <a:spAutoFit/>
          </a:bodyPr>
          <a:lstStyle/>
          <a:p>
            <a:pPr algn="ctr"/>
            <a:r>
              <a:rPr lang="en-US" sz="3200" b="1" dirty="0" smtClean="0"/>
              <a:t>Triangle</a:t>
            </a:r>
          </a:p>
          <a:p>
            <a:pPr algn="ctr"/>
            <a:r>
              <a:rPr lang="en-US" sz="2000" b="1" dirty="0" smtClean="0">
                <a:solidFill>
                  <a:srgbClr val="FF0000"/>
                </a:solidFill>
              </a:rPr>
              <a:t>thrombus </a:t>
            </a:r>
            <a:r>
              <a:rPr lang="en-US" sz="2000" b="1" dirty="0" smtClean="0">
                <a:solidFill>
                  <a:srgbClr val="FF0000"/>
                </a:solidFill>
              </a:rPr>
              <a:t>formation</a:t>
            </a:r>
          </a:p>
          <a:p>
            <a:pPr algn="ctr"/>
            <a:r>
              <a:rPr lang="en-US" sz="2000" b="1" dirty="0" smtClean="0">
                <a:solidFill>
                  <a:srgbClr val="FF0000"/>
                </a:solidFill>
              </a:rPr>
              <a:t>d</a:t>
            </a:r>
            <a:r>
              <a:rPr lang="en-US" sz="2000" b="1" dirty="0" smtClean="0">
                <a:solidFill>
                  <a:srgbClr val="FF0000"/>
                </a:solidFill>
              </a:rPr>
              <a:t>estruction of the </a:t>
            </a:r>
            <a:r>
              <a:rPr lang="en-US" sz="2000" b="1" dirty="0" err="1" smtClean="0">
                <a:solidFill>
                  <a:srgbClr val="FF0000"/>
                </a:solidFill>
              </a:rPr>
              <a:t>bloodvessele’s</a:t>
            </a:r>
            <a:r>
              <a:rPr lang="en-US" sz="2000" b="1" dirty="0" smtClean="0">
                <a:solidFill>
                  <a:srgbClr val="FF0000"/>
                </a:solidFill>
              </a:rPr>
              <a:t> wall</a:t>
            </a:r>
          </a:p>
          <a:p>
            <a:pPr algn="ctr"/>
            <a:r>
              <a:rPr lang="en-US" sz="2000" b="1" dirty="0" smtClean="0">
                <a:solidFill>
                  <a:srgbClr val="FF0000"/>
                </a:solidFill>
              </a:rPr>
              <a:t>c</a:t>
            </a:r>
            <a:r>
              <a:rPr lang="en-US" sz="2000" b="1" dirty="0" smtClean="0">
                <a:solidFill>
                  <a:srgbClr val="FF0000"/>
                </a:solidFill>
              </a:rPr>
              <a:t>ellular proliferation</a:t>
            </a:r>
            <a:endParaRPr lang="ru-RU" sz="2000" b="1" dirty="0">
              <a:solidFill>
                <a:srgbClr val="FF0000"/>
              </a:solidFill>
            </a:endParaRPr>
          </a:p>
        </p:txBody>
      </p:sp>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vosh-1.jpg"/>
          <p:cNvPicPr>
            <a:picLocks noChangeAspect="1"/>
          </p:cNvPicPr>
          <p:nvPr/>
        </p:nvPicPr>
        <p:blipFill>
          <a:blip r:embed="rId2"/>
          <a:stretch>
            <a:fillRect/>
          </a:stretch>
        </p:blipFill>
        <p:spPr>
          <a:xfrm>
            <a:off x="0" y="0"/>
            <a:ext cx="1800225" cy="6858000"/>
          </a:xfrm>
          <a:prstGeom prst="rect">
            <a:avLst/>
          </a:prstGeom>
        </p:spPr>
      </p:pic>
      <p:sp>
        <p:nvSpPr>
          <p:cNvPr id="11" name="TextBox 10"/>
          <p:cNvSpPr txBox="1"/>
          <p:nvPr/>
        </p:nvSpPr>
        <p:spPr>
          <a:xfrm>
            <a:off x="1785918" y="0"/>
            <a:ext cx="7358082" cy="3539430"/>
          </a:xfrm>
          <a:prstGeom prst="rect">
            <a:avLst/>
          </a:prstGeom>
          <a:noFill/>
        </p:spPr>
        <p:txBody>
          <a:bodyPr wrap="square" rtlCol="0">
            <a:spAutoFit/>
          </a:bodyPr>
          <a:lstStyle/>
          <a:p>
            <a:pPr algn="ctr"/>
            <a:r>
              <a:rPr lang="en-US" sz="2800" b="1" dirty="0" smtClean="0"/>
              <a:t>Clinical picture</a:t>
            </a:r>
          </a:p>
          <a:p>
            <a:pPr algn="ctr"/>
            <a:endParaRPr lang="en-US" sz="2800" dirty="0" smtClean="0"/>
          </a:p>
          <a:p>
            <a:pPr>
              <a:lnSpc>
                <a:spcPct val="150000"/>
              </a:lnSpc>
            </a:pPr>
            <a:r>
              <a:rPr lang="en-US" sz="2800" b="1" dirty="0" smtClean="0"/>
              <a:t>Incubation</a:t>
            </a:r>
            <a:r>
              <a:rPr lang="en-US" sz="2800" dirty="0" smtClean="0"/>
              <a:t> period 5-25 days</a:t>
            </a:r>
          </a:p>
          <a:p>
            <a:pPr>
              <a:lnSpc>
                <a:spcPct val="150000"/>
              </a:lnSpc>
            </a:pPr>
            <a:r>
              <a:rPr lang="en-US" sz="2800" b="1" dirty="0" smtClean="0"/>
              <a:t>Initial period</a:t>
            </a:r>
            <a:r>
              <a:rPr lang="ru-RU" sz="2800" b="1" dirty="0" smtClean="0"/>
              <a:t> </a:t>
            </a:r>
            <a:r>
              <a:rPr lang="ru-RU" sz="2800" dirty="0" smtClean="0"/>
              <a:t>4-5 </a:t>
            </a:r>
            <a:r>
              <a:rPr lang="en-US" sz="2800" dirty="0" smtClean="0"/>
              <a:t>days</a:t>
            </a:r>
          </a:p>
          <a:p>
            <a:pPr>
              <a:lnSpc>
                <a:spcPct val="150000"/>
              </a:lnSpc>
            </a:pPr>
            <a:r>
              <a:rPr lang="en-US" sz="2800" b="1" dirty="0" err="1" smtClean="0"/>
              <a:t>Fastigium</a:t>
            </a:r>
            <a:r>
              <a:rPr lang="en-US" sz="2800" b="1" dirty="0" smtClean="0"/>
              <a:t> stage </a:t>
            </a:r>
            <a:r>
              <a:rPr lang="en-US" sz="2800" dirty="0" smtClean="0"/>
              <a:t>4-10 days</a:t>
            </a:r>
          </a:p>
          <a:p>
            <a:pPr>
              <a:lnSpc>
                <a:spcPct val="150000"/>
              </a:lnSpc>
            </a:pPr>
            <a:r>
              <a:rPr lang="en-US" sz="2800" b="1" dirty="0" smtClean="0"/>
              <a:t>Convalescence stage </a:t>
            </a:r>
            <a:r>
              <a:rPr lang="en-US" sz="2800" dirty="0" smtClean="0"/>
              <a:t>from the normal T</a:t>
            </a:r>
          </a:p>
        </p:txBody>
      </p:sp>
      <p:sp>
        <p:nvSpPr>
          <p:cNvPr id="13" name="Прямоугольник 12"/>
          <p:cNvSpPr/>
          <p:nvPr/>
        </p:nvSpPr>
        <p:spPr>
          <a:xfrm>
            <a:off x="1785918" y="4919008"/>
            <a:ext cx="7358082" cy="1938992"/>
          </a:xfrm>
          <a:prstGeom prst="rect">
            <a:avLst/>
          </a:prstGeom>
        </p:spPr>
        <p:txBody>
          <a:bodyPr wrap="square">
            <a:spAutoFit/>
          </a:bodyPr>
          <a:lstStyle/>
          <a:p>
            <a:pPr algn="just"/>
            <a:r>
              <a:rPr lang="en-US" sz="2400" dirty="0" smtClean="0"/>
              <a:t>Photophobia with considerable </a:t>
            </a:r>
            <a:r>
              <a:rPr lang="en-US" sz="2400" dirty="0" err="1" smtClean="0"/>
              <a:t>conjunctival</a:t>
            </a:r>
            <a:r>
              <a:rPr lang="en-US" sz="2400" dirty="0" smtClean="0"/>
              <a:t> injection (“</a:t>
            </a:r>
            <a:r>
              <a:rPr lang="en-US" sz="2400" b="1" dirty="0" smtClean="0"/>
              <a:t>rabbit’s eyes</a:t>
            </a:r>
            <a:r>
              <a:rPr lang="en-US" sz="2400" dirty="0" smtClean="0"/>
              <a:t>”) and </a:t>
            </a:r>
            <a:r>
              <a:rPr lang="en-US" sz="2400" dirty="0" err="1" smtClean="0"/>
              <a:t>petechial</a:t>
            </a:r>
            <a:r>
              <a:rPr lang="en-US" sz="2400" dirty="0" smtClean="0"/>
              <a:t> rash on conjunctiva (</a:t>
            </a:r>
            <a:r>
              <a:rPr lang="en-US" sz="2400" b="1" dirty="0" smtClean="0"/>
              <a:t>symptom of </a:t>
            </a:r>
            <a:r>
              <a:rPr lang="en-US" sz="2400" b="1" dirty="0" err="1" smtClean="0"/>
              <a:t>Kjary-Aucyne</a:t>
            </a:r>
            <a:r>
              <a:rPr lang="en-US" sz="2400" dirty="0" smtClean="0"/>
              <a:t>) is typical. </a:t>
            </a:r>
            <a:r>
              <a:rPr lang="en-US" sz="2400" dirty="0" smtClean="0"/>
              <a:t>Before </a:t>
            </a:r>
            <a:r>
              <a:rPr lang="en-US" sz="2400" dirty="0" smtClean="0"/>
              <a:t>the rash appearance </a:t>
            </a:r>
            <a:r>
              <a:rPr lang="en-US" sz="2400" dirty="0" err="1" smtClean="0"/>
              <a:t>enanthema</a:t>
            </a:r>
            <a:r>
              <a:rPr lang="en-US" sz="2400" dirty="0" smtClean="0"/>
              <a:t> (small hemorrhages) on the basis of uvula is marked (</a:t>
            </a:r>
            <a:r>
              <a:rPr lang="en-US" sz="2400" b="1" dirty="0" smtClean="0"/>
              <a:t>Rosenberg’s symptom</a:t>
            </a:r>
            <a:r>
              <a:rPr lang="en-US" sz="2400" dirty="0" smtClean="0"/>
              <a:t>). </a:t>
            </a:r>
            <a:endParaRPr lang="ru-RU" sz="2400" dirty="0"/>
          </a:p>
        </p:txBody>
      </p:sp>
      <p:pic>
        <p:nvPicPr>
          <p:cNvPr id="16" name="Рисунок 15" descr="pediculosis.jpg"/>
          <p:cNvPicPr>
            <a:picLocks noChangeAspect="1"/>
          </p:cNvPicPr>
          <p:nvPr/>
        </p:nvPicPr>
        <p:blipFill>
          <a:blip r:embed="rId3"/>
          <a:stretch>
            <a:fillRect/>
          </a:stretch>
        </p:blipFill>
        <p:spPr>
          <a:xfrm>
            <a:off x="2143108" y="3357562"/>
            <a:ext cx="2255937" cy="1571636"/>
          </a:xfrm>
          <a:prstGeom prst="rect">
            <a:avLst/>
          </a:prstGeom>
        </p:spPr>
      </p:pic>
      <p:pic>
        <p:nvPicPr>
          <p:cNvPr id="17" name="Рисунок 16" descr="3816-5-que-son-los-piojos-y-liendres-y-como-se-contagian.jpg"/>
          <p:cNvPicPr>
            <a:picLocks noChangeAspect="1"/>
          </p:cNvPicPr>
          <p:nvPr/>
        </p:nvPicPr>
        <p:blipFill>
          <a:blip r:embed="rId4"/>
          <a:stretch>
            <a:fillRect/>
          </a:stretch>
        </p:blipFill>
        <p:spPr>
          <a:xfrm>
            <a:off x="5715008" y="3429000"/>
            <a:ext cx="2634905" cy="1481136"/>
          </a:xfrm>
          <a:prstGeom prst="rect">
            <a:avLst/>
          </a:prstGeom>
        </p:spPr>
      </p:pic>
    </p:spTree>
  </p:cSld>
  <p:clrMapOvr>
    <a:masterClrMapping/>
  </p:clrMapOvr>
  <p:transition spd="med">
    <p:cover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1785918" y="0"/>
            <a:ext cx="7358082" cy="1143000"/>
          </a:xfrm>
        </p:spPr>
        <p:txBody>
          <a:bodyPr/>
          <a:lstStyle/>
          <a:p>
            <a:r>
              <a:rPr lang="en-US" dirty="0"/>
              <a:t>Prognosis</a:t>
            </a:r>
          </a:p>
        </p:txBody>
      </p:sp>
      <p:sp>
        <p:nvSpPr>
          <p:cNvPr id="61444" name="Rectangle 4"/>
          <p:cNvSpPr>
            <a:spLocks noGrp="1" noChangeArrowheads="1"/>
          </p:cNvSpPr>
          <p:nvPr>
            <p:ph type="body" idx="1"/>
          </p:nvPr>
        </p:nvSpPr>
        <p:spPr>
          <a:xfrm>
            <a:off x="1785918" y="857233"/>
            <a:ext cx="7358082" cy="2214578"/>
          </a:xfrm>
        </p:spPr>
        <p:txBody>
          <a:bodyPr/>
          <a:lstStyle/>
          <a:p>
            <a:r>
              <a:rPr lang="en-US" sz="2800" dirty="0"/>
              <a:t>Case fatality rate</a:t>
            </a:r>
          </a:p>
          <a:p>
            <a:pPr lvl="1"/>
            <a:r>
              <a:rPr lang="en-US" dirty="0" smtClean="0"/>
              <a:t>1% </a:t>
            </a:r>
            <a:r>
              <a:rPr lang="en-US" dirty="0"/>
              <a:t>with antibiotic treatment</a:t>
            </a:r>
          </a:p>
          <a:p>
            <a:pPr lvl="1"/>
            <a:r>
              <a:rPr lang="en-US" dirty="0"/>
              <a:t>Up to 100% without treatment</a:t>
            </a:r>
          </a:p>
          <a:p>
            <a:pPr lvl="1"/>
            <a:r>
              <a:rPr lang="en-US" dirty="0"/>
              <a:t>Increases with </a:t>
            </a:r>
            <a:r>
              <a:rPr lang="en-US" dirty="0" smtClean="0"/>
              <a:t>age</a:t>
            </a:r>
            <a:endParaRPr lang="en-US" dirty="0"/>
          </a:p>
        </p:txBody>
      </p:sp>
      <p:pic>
        <p:nvPicPr>
          <p:cNvPr id="6" name="Рисунок 5" descr="vosh-1.jpg"/>
          <p:cNvPicPr>
            <a:picLocks noChangeAspect="1"/>
          </p:cNvPicPr>
          <p:nvPr/>
        </p:nvPicPr>
        <p:blipFill>
          <a:blip r:embed="rId3"/>
          <a:stretch>
            <a:fillRect/>
          </a:stretch>
        </p:blipFill>
        <p:spPr>
          <a:xfrm>
            <a:off x="0" y="0"/>
            <a:ext cx="1800225" cy="6858000"/>
          </a:xfrm>
          <a:prstGeom prst="rect">
            <a:avLst/>
          </a:prstGeom>
        </p:spPr>
      </p:pic>
      <p:sp>
        <p:nvSpPr>
          <p:cNvPr id="8" name="Прямоугольник 7"/>
          <p:cNvSpPr/>
          <p:nvPr/>
        </p:nvSpPr>
        <p:spPr>
          <a:xfrm>
            <a:off x="1785918" y="3214686"/>
            <a:ext cx="4000528" cy="646331"/>
          </a:xfrm>
          <a:prstGeom prst="rect">
            <a:avLst/>
          </a:prstGeom>
        </p:spPr>
        <p:txBody>
          <a:bodyPr wrap="square">
            <a:spAutoFit/>
          </a:bodyPr>
          <a:lstStyle/>
          <a:p>
            <a:pPr algn="ctr"/>
            <a:r>
              <a:rPr lang="en-US" b="1" dirty="0" err="1" smtClean="0">
                <a:solidFill>
                  <a:srgbClr val="FF0000"/>
                </a:solidFill>
              </a:rPr>
              <a:t>Vacctination</a:t>
            </a:r>
            <a:r>
              <a:rPr lang="en-US" b="1" dirty="0" smtClean="0">
                <a:solidFill>
                  <a:srgbClr val="FF0000"/>
                </a:solidFill>
              </a:rPr>
              <a:t> – vaccine type E 0.25 ml – 1 year</a:t>
            </a:r>
            <a:endParaRPr lang="en-US" b="1" dirty="0">
              <a:solidFill>
                <a:srgbClr val="FF0000"/>
              </a:solidFill>
            </a:endParaRPr>
          </a:p>
        </p:txBody>
      </p:sp>
      <p:pic>
        <p:nvPicPr>
          <p:cNvPr id="9" name="Рисунок 8" descr="p-0553fc2f31b8ee.f.jpg"/>
          <p:cNvPicPr>
            <a:picLocks noChangeAspect="1"/>
          </p:cNvPicPr>
          <p:nvPr/>
        </p:nvPicPr>
        <p:blipFill>
          <a:blip r:embed="rId4"/>
          <a:stretch>
            <a:fillRect/>
          </a:stretch>
        </p:blipFill>
        <p:spPr>
          <a:xfrm>
            <a:off x="1928794" y="3786190"/>
            <a:ext cx="4024324" cy="28170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1785918" y="0"/>
            <a:ext cx="7358082" cy="1143000"/>
          </a:xfrm>
        </p:spPr>
        <p:txBody>
          <a:bodyPr/>
          <a:lstStyle/>
          <a:p>
            <a:r>
              <a:rPr lang="en-US" dirty="0"/>
              <a:t>Prevention and Control</a:t>
            </a:r>
          </a:p>
        </p:txBody>
      </p:sp>
      <p:sp>
        <p:nvSpPr>
          <p:cNvPr id="49157" name="Rectangle 5"/>
          <p:cNvSpPr>
            <a:spLocks noGrp="1" noChangeArrowheads="1"/>
          </p:cNvSpPr>
          <p:nvPr>
            <p:ph type="body" idx="1"/>
          </p:nvPr>
        </p:nvSpPr>
        <p:spPr>
          <a:xfrm>
            <a:off x="1785918" y="1071546"/>
            <a:ext cx="7358082" cy="4525963"/>
          </a:xfrm>
        </p:spPr>
        <p:txBody>
          <a:bodyPr/>
          <a:lstStyle/>
          <a:p>
            <a:pPr>
              <a:lnSpc>
                <a:spcPct val="90000"/>
              </a:lnSpc>
            </a:pPr>
            <a:r>
              <a:rPr lang="en-US" dirty="0"/>
              <a:t>Treat clothing and bedding</a:t>
            </a:r>
          </a:p>
          <a:p>
            <a:pPr lvl="1">
              <a:lnSpc>
                <a:spcPct val="90000"/>
              </a:lnSpc>
            </a:pPr>
            <a:r>
              <a:rPr lang="en-US" dirty="0"/>
              <a:t>160 degrees for one hour</a:t>
            </a:r>
          </a:p>
          <a:p>
            <a:pPr>
              <a:lnSpc>
                <a:spcPct val="90000"/>
              </a:lnSpc>
            </a:pPr>
            <a:r>
              <a:rPr lang="en-US" dirty="0"/>
              <a:t>Chemical control</a:t>
            </a:r>
          </a:p>
          <a:p>
            <a:pPr lvl="1">
              <a:lnSpc>
                <a:spcPct val="90000"/>
              </a:lnSpc>
            </a:pPr>
            <a:r>
              <a:rPr lang="en-US" dirty="0" err="1"/>
              <a:t>Permethrin</a:t>
            </a:r>
            <a:r>
              <a:rPr lang="en-US" dirty="0"/>
              <a:t> (0.5%) </a:t>
            </a:r>
            <a:r>
              <a:rPr lang="en-US" dirty="0" err="1"/>
              <a:t>temephos</a:t>
            </a:r>
            <a:r>
              <a:rPr lang="en-US" dirty="0"/>
              <a:t> (2%), </a:t>
            </a:r>
            <a:r>
              <a:rPr lang="en-US" dirty="0" err="1"/>
              <a:t>popoxur</a:t>
            </a:r>
            <a:r>
              <a:rPr lang="en-US" dirty="0"/>
              <a:t> (1%) and </a:t>
            </a:r>
            <a:r>
              <a:rPr lang="en-US" dirty="0" err="1"/>
              <a:t>carbaryl</a:t>
            </a:r>
            <a:r>
              <a:rPr lang="en-US" dirty="0"/>
              <a:t> (5%)</a:t>
            </a:r>
          </a:p>
          <a:p>
            <a:pPr>
              <a:lnSpc>
                <a:spcPct val="90000"/>
              </a:lnSpc>
            </a:pPr>
            <a:r>
              <a:rPr lang="en-US" dirty="0" err="1"/>
              <a:t>Biosafety</a:t>
            </a:r>
            <a:r>
              <a:rPr lang="en-US" dirty="0"/>
              <a:t> level 3</a:t>
            </a:r>
          </a:p>
          <a:p>
            <a:pPr lvl="1">
              <a:lnSpc>
                <a:spcPct val="90000"/>
              </a:lnSpc>
            </a:pPr>
            <a:r>
              <a:rPr lang="en-US" dirty="0"/>
              <a:t>Handling infectious materials, lice, carcasses</a:t>
            </a:r>
          </a:p>
          <a:p>
            <a:pPr>
              <a:lnSpc>
                <a:spcPct val="90000"/>
              </a:lnSpc>
            </a:pPr>
            <a:r>
              <a:rPr lang="en-US" dirty="0"/>
              <a:t>Proper hygiene</a:t>
            </a:r>
          </a:p>
        </p:txBody>
      </p:sp>
      <p:pic>
        <p:nvPicPr>
          <p:cNvPr id="6" name="Рисунок 5" descr="vosh-1.jpg"/>
          <p:cNvPicPr>
            <a:picLocks noChangeAspect="1"/>
          </p:cNvPicPr>
          <p:nvPr/>
        </p:nvPicPr>
        <p:blipFill>
          <a:blip r:embed="rId3"/>
          <a:stretch>
            <a:fillRect/>
          </a:stretch>
        </p:blipFill>
        <p:spPr>
          <a:xfrm>
            <a:off x="0" y="0"/>
            <a:ext cx="1800225" cy="6858000"/>
          </a:xfrm>
          <a:prstGeom prst="rect">
            <a:avLst/>
          </a:prstGeom>
        </p:spPr>
      </p:pic>
      <p:pic>
        <p:nvPicPr>
          <p:cNvPr id="7" name="Рисунок 6" descr="46-2.jpg"/>
          <p:cNvPicPr>
            <a:picLocks noChangeAspect="1"/>
          </p:cNvPicPr>
          <p:nvPr/>
        </p:nvPicPr>
        <p:blipFill>
          <a:blip r:embed="rId4"/>
          <a:stretch>
            <a:fillRect/>
          </a:stretch>
        </p:blipFill>
        <p:spPr>
          <a:xfrm>
            <a:off x="5312312" y="4786322"/>
            <a:ext cx="3831688" cy="207167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85918" y="0"/>
            <a:ext cx="7358082" cy="1143000"/>
          </a:xfrm>
        </p:spPr>
        <p:txBody>
          <a:bodyPr>
            <a:normAutofit fontScale="90000"/>
          </a:bodyPr>
          <a:lstStyle/>
          <a:p>
            <a:r>
              <a:rPr lang="en-US" dirty="0" smtClean="0"/>
              <a:t>Epidemic Typhus </a:t>
            </a:r>
            <a:br>
              <a:rPr lang="en-US" dirty="0" smtClean="0"/>
            </a:br>
            <a:r>
              <a:rPr lang="en-US" dirty="0" smtClean="0"/>
              <a:t>as </a:t>
            </a:r>
            <a:r>
              <a:rPr lang="en-US" dirty="0"/>
              <a:t>Biological Weapon</a:t>
            </a:r>
          </a:p>
        </p:txBody>
      </p:sp>
      <p:sp>
        <p:nvSpPr>
          <p:cNvPr id="53251" name="Rectangle 3"/>
          <p:cNvSpPr>
            <a:spLocks noGrp="1" noChangeArrowheads="1"/>
          </p:cNvSpPr>
          <p:nvPr>
            <p:ph type="body" idx="1"/>
          </p:nvPr>
        </p:nvSpPr>
        <p:spPr>
          <a:xfrm>
            <a:off x="1785918" y="1357298"/>
            <a:ext cx="7358082" cy="4525963"/>
          </a:xfrm>
        </p:spPr>
        <p:txBody>
          <a:bodyPr>
            <a:normAutofit/>
          </a:bodyPr>
          <a:lstStyle/>
          <a:p>
            <a:r>
              <a:rPr lang="en-US" dirty="0"/>
              <a:t>Readily available</a:t>
            </a:r>
          </a:p>
          <a:p>
            <a:r>
              <a:rPr lang="en-US" dirty="0"/>
              <a:t>Stable in lice feces for weeks</a:t>
            </a:r>
          </a:p>
          <a:p>
            <a:r>
              <a:rPr lang="en-US" dirty="0"/>
              <a:t>Aerosolized</a:t>
            </a:r>
          </a:p>
          <a:p>
            <a:r>
              <a:rPr lang="en-US" dirty="0"/>
              <a:t>World Health Organization</a:t>
            </a:r>
          </a:p>
          <a:p>
            <a:pPr lvl="1"/>
            <a:r>
              <a:rPr lang="en-US" dirty="0"/>
              <a:t>50kg of aerosolized typhus</a:t>
            </a:r>
          </a:p>
          <a:p>
            <a:pPr lvl="1"/>
            <a:r>
              <a:rPr lang="en-US" dirty="0"/>
              <a:t>City of 5 million would result in</a:t>
            </a:r>
          </a:p>
          <a:p>
            <a:pPr lvl="2"/>
            <a:r>
              <a:rPr lang="en-US" dirty="0" smtClean="0"/>
              <a:t>125,000 </a:t>
            </a:r>
            <a:r>
              <a:rPr lang="en-US" dirty="0"/>
              <a:t>people sick</a:t>
            </a:r>
          </a:p>
          <a:p>
            <a:pPr lvl="2"/>
            <a:r>
              <a:rPr lang="en-US" dirty="0"/>
              <a:t>8,000 deaths</a:t>
            </a:r>
          </a:p>
        </p:txBody>
      </p:sp>
      <p:pic>
        <p:nvPicPr>
          <p:cNvPr id="6" name="Рисунок 5" descr="vosh-1.jpg"/>
          <p:cNvPicPr>
            <a:picLocks noChangeAspect="1"/>
          </p:cNvPicPr>
          <p:nvPr/>
        </p:nvPicPr>
        <p:blipFill>
          <a:blip r:embed="rId3"/>
          <a:stretch>
            <a:fillRect/>
          </a:stretch>
        </p:blipFill>
        <p:spPr>
          <a:xfrm>
            <a:off x="0" y="0"/>
            <a:ext cx="1800225" cy="68580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11" descr="p23"/>
          <p:cNvPicPr>
            <a:picLocks noChangeAspect="1" noChangeArrowheads="1"/>
          </p:cNvPicPr>
          <p:nvPr/>
        </p:nvPicPr>
        <p:blipFill>
          <a:blip r:embed="rId2"/>
          <a:srcRect/>
          <a:stretch>
            <a:fillRect/>
          </a:stretch>
        </p:blipFill>
        <p:spPr bwMode="auto">
          <a:xfrm>
            <a:off x="4929190" y="357166"/>
            <a:ext cx="3962400" cy="3194050"/>
          </a:xfrm>
          <a:prstGeom prst="rect">
            <a:avLst/>
          </a:prstGeom>
          <a:noFill/>
          <a:ln w="9525">
            <a:noFill/>
            <a:miter lim="800000"/>
            <a:headEnd/>
            <a:tailEnd/>
          </a:ln>
        </p:spPr>
      </p:pic>
      <p:pic>
        <p:nvPicPr>
          <p:cNvPr id="7" name="Рисунок 6" descr="vosh-1.jpg"/>
          <p:cNvPicPr>
            <a:picLocks noChangeAspect="1"/>
          </p:cNvPicPr>
          <p:nvPr/>
        </p:nvPicPr>
        <p:blipFill>
          <a:blip r:embed="rId3"/>
          <a:stretch>
            <a:fillRect/>
          </a:stretch>
        </p:blipFill>
        <p:spPr>
          <a:xfrm>
            <a:off x="0" y="0"/>
            <a:ext cx="1800225" cy="6858000"/>
          </a:xfrm>
          <a:prstGeom prst="rect">
            <a:avLst/>
          </a:prstGeom>
        </p:spPr>
      </p:pic>
      <p:pic>
        <p:nvPicPr>
          <p:cNvPr id="12" name="Рисунок 11" descr="protsedury_gigienich_vanna_4282-800x535.jpg"/>
          <p:cNvPicPr>
            <a:picLocks noChangeAspect="1"/>
          </p:cNvPicPr>
          <p:nvPr/>
        </p:nvPicPr>
        <p:blipFill>
          <a:blip r:embed="rId4"/>
          <a:stretch>
            <a:fillRect/>
          </a:stretch>
        </p:blipFill>
        <p:spPr>
          <a:xfrm>
            <a:off x="1928794" y="3857628"/>
            <a:ext cx="2865693" cy="1916432"/>
          </a:xfrm>
          <a:prstGeom prst="rect">
            <a:avLst/>
          </a:prstGeom>
        </p:spPr>
      </p:pic>
      <p:pic>
        <p:nvPicPr>
          <p:cNvPr id="13" name="Рисунок 12" descr="444.jpg"/>
          <p:cNvPicPr>
            <a:picLocks noChangeAspect="1"/>
          </p:cNvPicPr>
          <p:nvPr/>
        </p:nvPicPr>
        <p:blipFill>
          <a:blip r:embed="rId5"/>
          <a:stretch>
            <a:fillRect/>
          </a:stretch>
        </p:blipFill>
        <p:spPr>
          <a:xfrm>
            <a:off x="5143504" y="4214818"/>
            <a:ext cx="2914650" cy="2190750"/>
          </a:xfrm>
          <a:prstGeom prst="rect">
            <a:avLst/>
          </a:prstGeom>
        </p:spPr>
      </p:pic>
      <p:pic>
        <p:nvPicPr>
          <p:cNvPr id="16" name="Рисунок 15" descr="vsha.jpg"/>
          <p:cNvPicPr>
            <a:picLocks noChangeAspect="1"/>
          </p:cNvPicPr>
          <p:nvPr/>
        </p:nvPicPr>
        <p:blipFill>
          <a:blip r:embed="rId6"/>
          <a:stretch>
            <a:fillRect/>
          </a:stretch>
        </p:blipFill>
        <p:spPr>
          <a:xfrm>
            <a:off x="1857356" y="1000108"/>
            <a:ext cx="3024192" cy="2316531"/>
          </a:xfrm>
          <a:prstGeom prst="rect">
            <a:avLst/>
          </a:prstGeom>
        </p:spPr>
      </p:pic>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lstStyle/>
          <a:p>
            <a:r>
              <a:rPr lang="en-US" dirty="0" smtClean="0"/>
              <a:t>The End</a:t>
            </a:r>
            <a:endParaRPr lang="ru-RU" dirty="0"/>
          </a:p>
        </p:txBody>
      </p:sp>
      <p:pic>
        <p:nvPicPr>
          <p:cNvPr id="4" name="Содержимое 3" descr="b48f2c03bbd159814922841bfb3fe7d7_XL.jpg"/>
          <p:cNvPicPr>
            <a:picLocks noGrp="1" noChangeAspect="1"/>
          </p:cNvPicPr>
          <p:nvPr>
            <p:ph idx="1"/>
          </p:nvPr>
        </p:nvPicPr>
        <p:blipFill>
          <a:blip r:embed="rId2"/>
          <a:stretch>
            <a:fillRect/>
          </a:stretch>
        </p:blipFill>
        <p:spPr>
          <a:xfrm>
            <a:off x="1179175" y="1600200"/>
            <a:ext cx="678565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85918" y="500042"/>
            <a:ext cx="8229600" cy="5454657"/>
          </a:xfrm>
        </p:spPr>
        <p:txBody>
          <a:bodyPr>
            <a:normAutofit lnSpcReduction="10000"/>
          </a:bodyPr>
          <a:lstStyle/>
          <a:p>
            <a:r>
              <a:rPr lang="en-US" sz="3600" dirty="0" err="1" smtClean="0"/>
              <a:t>Gaol</a:t>
            </a:r>
            <a:r>
              <a:rPr lang="en-US" sz="3600" dirty="0" smtClean="0"/>
              <a:t> Fever</a:t>
            </a:r>
            <a:endParaRPr lang="ru-RU" sz="3600" dirty="0" smtClean="0"/>
          </a:p>
          <a:p>
            <a:endParaRPr lang="en-US" sz="3600" dirty="0" smtClean="0"/>
          </a:p>
          <a:p>
            <a:r>
              <a:rPr lang="en-US" sz="3600" dirty="0" smtClean="0"/>
              <a:t>Epidemic Typhus </a:t>
            </a:r>
            <a:r>
              <a:rPr lang="en-US" sz="3600" dirty="0" smtClean="0"/>
              <a:t>Fever</a:t>
            </a:r>
            <a:endParaRPr lang="ru-RU" sz="3600" dirty="0" smtClean="0"/>
          </a:p>
          <a:p>
            <a:endParaRPr lang="en-US" sz="3600" dirty="0" smtClean="0"/>
          </a:p>
          <a:p>
            <a:r>
              <a:rPr lang="en-US" sz="3600" dirty="0" smtClean="0"/>
              <a:t>War Fever</a:t>
            </a:r>
            <a:endParaRPr lang="ru-RU" sz="3600" dirty="0" smtClean="0"/>
          </a:p>
          <a:p>
            <a:endParaRPr lang="en-US" sz="3600" dirty="0" smtClean="0"/>
          </a:p>
          <a:p>
            <a:r>
              <a:rPr lang="en-US" sz="3600" dirty="0" smtClean="0"/>
              <a:t>Jail Fever</a:t>
            </a:r>
            <a:endParaRPr lang="ru-RU" sz="3600" dirty="0" smtClean="0"/>
          </a:p>
          <a:p>
            <a:endParaRPr lang="en-US" sz="3600" dirty="0" smtClean="0"/>
          </a:p>
          <a:p>
            <a:r>
              <a:rPr lang="en-US" dirty="0" smtClean="0"/>
              <a:t>Typhus </a:t>
            </a:r>
            <a:r>
              <a:rPr lang="en-US" dirty="0" err="1" smtClean="0"/>
              <a:t>exanthematicus</a:t>
            </a:r>
            <a:endParaRPr lang="en-US" dirty="0"/>
          </a:p>
        </p:txBody>
      </p:sp>
      <p:pic>
        <p:nvPicPr>
          <p:cNvPr id="5" name="Рисунок 4" descr="vosh-1.jpg"/>
          <p:cNvPicPr>
            <a:picLocks noChangeAspect="1"/>
          </p:cNvPicPr>
          <p:nvPr/>
        </p:nvPicPr>
        <p:blipFill>
          <a:blip r:embed="rId2"/>
          <a:stretch>
            <a:fillRect/>
          </a:stretch>
        </p:blipFill>
        <p:spPr>
          <a:xfrm>
            <a:off x="0" y="0"/>
            <a:ext cx="1800225"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1028"/>
          <p:cNvSpPr>
            <a:spLocks noGrp="1" noChangeArrowheads="1"/>
          </p:cNvSpPr>
          <p:nvPr>
            <p:ph type="title"/>
          </p:nvPr>
        </p:nvSpPr>
        <p:spPr>
          <a:xfrm>
            <a:off x="1785918" y="214290"/>
            <a:ext cx="7358082" cy="1143000"/>
          </a:xfrm>
        </p:spPr>
        <p:txBody>
          <a:bodyPr/>
          <a:lstStyle/>
          <a:p>
            <a:r>
              <a:rPr lang="en-US" dirty="0"/>
              <a:t>History</a:t>
            </a:r>
          </a:p>
        </p:txBody>
      </p:sp>
      <p:sp>
        <p:nvSpPr>
          <p:cNvPr id="54277" name="Rectangle 1029"/>
          <p:cNvSpPr>
            <a:spLocks noGrp="1" noChangeArrowheads="1"/>
          </p:cNvSpPr>
          <p:nvPr>
            <p:ph type="body" idx="1"/>
          </p:nvPr>
        </p:nvSpPr>
        <p:spPr>
          <a:xfrm>
            <a:off x="1785918" y="1600200"/>
            <a:ext cx="6900882" cy="4525963"/>
          </a:xfrm>
        </p:spPr>
        <p:txBody>
          <a:bodyPr/>
          <a:lstStyle/>
          <a:p>
            <a:r>
              <a:rPr lang="en-US" dirty="0"/>
              <a:t>1489: Arrival in Europe  </a:t>
            </a:r>
          </a:p>
          <a:p>
            <a:pPr lvl="1"/>
            <a:r>
              <a:rPr lang="en-US" dirty="0"/>
              <a:t>Soldiers returning from Cyprus</a:t>
            </a:r>
          </a:p>
          <a:p>
            <a:r>
              <a:rPr lang="en-US" dirty="0"/>
              <a:t>1557-59: Outbreak in England</a:t>
            </a:r>
          </a:p>
          <a:p>
            <a:pPr lvl="1"/>
            <a:r>
              <a:rPr lang="en-US" dirty="0"/>
              <a:t>Killed 10% of the population</a:t>
            </a:r>
          </a:p>
          <a:p>
            <a:pPr lvl="1"/>
            <a:r>
              <a:rPr lang="en-US" dirty="0"/>
              <a:t>Poor sanitation</a:t>
            </a:r>
          </a:p>
          <a:p>
            <a:r>
              <a:rPr lang="en-US" dirty="0"/>
              <a:t>1880</a:t>
            </a:r>
          </a:p>
          <a:p>
            <a:pPr lvl="1"/>
            <a:r>
              <a:rPr lang="en-US" dirty="0"/>
              <a:t>Typhoid bacillus identified</a:t>
            </a:r>
          </a:p>
        </p:txBody>
      </p:sp>
      <p:pic>
        <p:nvPicPr>
          <p:cNvPr id="6" name="Рисунок 5" descr="vosh-1.jpg"/>
          <p:cNvPicPr>
            <a:picLocks noChangeAspect="1"/>
          </p:cNvPicPr>
          <p:nvPr/>
        </p:nvPicPr>
        <p:blipFill>
          <a:blip r:embed="rId3"/>
          <a:stretch>
            <a:fillRect/>
          </a:stretch>
        </p:blipFill>
        <p:spPr>
          <a:xfrm>
            <a:off x="0" y="0"/>
            <a:ext cx="180022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12"/>
          <p:cNvSpPr>
            <a:spLocks noGrp="1" noChangeArrowheads="1"/>
          </p:cNvSpPr>
          <p:nvPr>
            <p:ph type="title"/>
          </p:nvPr>
        </p:nvSpPr>
        <p:spPr/>
        <p:txBody>
          <a:bodyPr/>
          <a:lstStyle/>
          <a:p>
            <a:r>
              <a:rPr lang="en-US"/>
              <a:t>History</a:t>
            </a:r>
          </a:p>
        </p:txBody>
      </p:sp>
      <p:sp>
        <p:nvSpPr>
          <p:cNvPr id="16397" name="Rectangle 13"/>
          <p:cNvSpPr>
            <a:spLocks noGrp="1" noChangeArrowheads="1"/>
          </p:cNvSpPr>
          <p:nvPr>
            <p:ph type="body" idx="1"/>
          </p:nvPr>
        </p:nvSpPr>
        <p:spPr>
          <a:xfrm>
            <a:off x="1785918" y="1571612"/>
            <a:ext cx="8229600" cy="4525963"/>
          </a:xfrm>
        </p:spPr>
        <p:txBody>
          <a:bodyPr>
            <a:normAutofit lnSpcReduction="10000"/>
          </a:bodyPr>
          <a:lstStyle/>
          <a:p>
            <a:r>
              <a:rPr lang="en-US" dirty="0"/>
              <a:t>17</a:t>
            </a:r>
            <a:r>
              <a:rPr lang="en-US" baseline="30000" dirty="0"/>
              <a:t>th</a:t>
            </a:r>
            <a:r>
              <a:rPr lang="en-US" dirty="0"/>
              <a:t>-19</a:t>
            </a:r>
            <a:r>
              <a:rPr lang="en-US" baseline="30000" dirty="0"/>
              <a:t>th</a:t>
            </a:r>
            <a:r>
              <a:rPr lang="en-US" dirty="0"/>
              <a:t> century</a:t>
            </a:r>
          </a:p>
          <a:p>
            <a:pPr lvl="1"/>
            <a:r>
              <a:rPr lang="en-US" dirty="0"/>
              <a:t>Epidemics in Europe as a </a:t>
            </a:r>
            <a:br>
              <a:rPr lang="en-US" dirty="0"/>
            </a:br>
            <a:r>
              <a:rPr lang="en-US" dirty="0"/>
              <a:t>result of war, disaster, or in prisoners</a:t>
            </a:r>
          </a:p>
          <a:p>
            <a:r>
              <a:rPr lang="en-US" dirty="0"/>
              <a:t>1909: Transmission by lice</a:t>
            </a:r>
          </a:p>
          <a:p>
            <a:r>
              <a:rPr lang="en-US" dirty="0"/>
              <a:t>1917-1925: Russia</a:t>
            </a:r>
          </a:p>
          <a:p>
            <a:pPr lvl="1"/>
            <a:r>
              <a:rPr lang="en-US" dirty="0"/>
              <a:t>Estimated 25 million cases </a:t>
            </a:r>
          </a:p>
          <a:p>
            <a:r>
              <a:rPr lang="en-US" dirty="0"/>
              <a:t>End of WWII </a:t>
            </a:r>
          </a:p>
          <a:p>
            <a:pPr lvl="1"/>
            <a:r>
              <a:rPr lang="en-US" dirty="0"/>
              <a:t>DDT used for control </a:t>
            </a:r>
          </a:p>
          <a:p>
            <a:pPr lvl="1"/>
            <a:r>
              <a:rPr lang="en-US" dirty="0"/>
              <a:t>Vaccine developed</a:t>
            </a:r>
          </a:p>
        </p:txBody>
      </p:sp>
      <p:pic>
        <p:nvPicPr>
          <p:cNvPr id="16393" name="Picture 9" descr="A U.S. soldier is demonstrating DDT-hand spraying equipment while applying the insecticide."/>
          <p:cNvPicPr>
            <a:picLocks noChangeAspect="1" noChangeArrowheads="1"/>
          </p:cNvPicPr>
          <p:nvPr/>
        </p:nvPicPr>
        <p:blipFill>
          <a:blip r:embed="rId3"/>
          <a:srcRect/>
          <a:stretch>
            <a:fillRect/>
          </a:stretch>
        </p:blipFill>
        <p:spPr bwMode="auto">
          <a:xfrm>
            <a:off x="6911975" y="296863"/>
            <a:ext cx="1690688" cy="2087562"/>
          </a:xfrm>
          <a:prstGeom prst="rect">
            <a:avLst/>
          </a:prstGeom>
          <a:noFill/>
          <a:ln w="28575">
            <a:solidFill>
              <a:srgbClr val="F2D992"/>
            </a:solidFill>
            <a:miter lim="800000"/>
            <a:headEnd/>
            <a:tailEnd/>
          </a:ln>
        </p:spPr>
      </p:pic>
      <p:pic>
        <p:nvPicPr>
          <p:cNvPr id="16395" name="Picture 11" descr="16951"/>
          <p:cNvPicPr>
            <a:picLocks noChangeAspect="1" noChangeArrowheads="1"/>
          </p:cNvPicPr>
          <p:nvPr/>
        </p:nvPicPr>
        <p:blipFill>
          <a:blip r:embed="rId4"/>
          <a:srcRect/>
          <a:stretch>
            <a:fillRect/>
          </a:stretch>
        </p:blipFill>
        <p:spPr bwMode="auto">
          <a:xfrm>
            <a:off x="6408738" y="4686300"/>
            <a:ext cx="2735262" cy="2171700"/>
          </a:xfrm>
          <a:prstGeom prst="rect">
            <a:avLst/>
          </a:prstGeom>
          <a:noFill/>
          <a:ln w="28575">
            <a:solidFill>
              <a:srgbClr val="F2D992"/>
            </a:solidFill>
            <a:miter lim="800000"/>
            <a:headEnd/>
            <a:tailEnd/>
          </a:ln>
        </p:spPr>
      </p:pic>
      <p:pic>
        <p:nvPicPr>
          <p:cNvPr id="8" name="Рисунок 7" descr="vosh-1.jpg"/>
          <p:cNvPicPr>
            <a:picLocks noChangeAspect="1"/>
          </p:cNvPicPr>
          <p:nvPr/>
        </p:nvPicPr>
        <p:blipFill>
          <a:blip r:embed="rId5"/>
          <a:stretch>
            <a:fillRect/>
          </a:stretch>
        </p:blipFill>
        <p:spPr>
          <a:xfrm>
            <a:off x="0" y="0"/>
            <a:ext cx="1800225"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85918" y="0"/>
            <a:ext cx="7358082" cy="1143000"/>
          </a:xfrm>
          <a:noFill/>
          <a:ln/>
        </p:spPr>
        <p:txBody>
          <a:bodyPr/>
          <a:lstStyle/>
          <a:p>
            <a:r>
              <a:rPr lang="en-US" dirty="0"/>
              <a:t>The </a:t>
            </a:r>
            <a:r>
              <a:rPr lang="en-US" dirty="0" err="1"/>
              <a:t>Rickettsiae</a:t>
            </a:r>
            <a:endParaRPr lang="en-US" dirty="0"/>
          </a:p>
        </p:txBody>
      </p:sp>
      <p:sp>
        <p:nvSpPr>
          <p:cNvPr id="5123" name="Rectangle 3"/>
          <p:cNvSpPr>
            <a:spLocks noGrp="1" noChangeArrowheads="1"/>
          </p:cNvSpPr>
          <p:nvPr>
            <p:ph type="body" idx="1"/>
          </p:nvPr>
        </p:nvSpPr>
        <p:spPr>
          <a:xfrm>
            <a:off x="2071670" y="1071546"/>
            <a:ext cx="6858048" cy="1766886"/>
          </a:xfrm>
          <a:noFill/>
          <a:ln/>
        </p:spPr>
        <p:txBody>
          <a:bodyPr>
            <a:normAutofit lnSpcReduction="10000"/>
          </a:bodyPr>
          <a:lstStyle/>
          <a:p>
            <a:pPr>
              <a:lnSpc>
                <a:spcPct val="90000"/>
              </a:lnSpc>
              <a:buSzTx/>
            </a:pPr>
            <a:r>
              <a:rPr lang="en-US" sz="2800" dirty="0"/>
              <a:t>Gram-negative, obligate intracellular </a:t>
            </a:r>
            <a:r>
              <a:rPr lang="en-US" sz="2800" dirty="0" smtClean="0"/>
              <a:t>parasite</a:t>
            </a:r>
            <a:endParaRPr lang="en-US" sz="2800" dirty="0"/>
          </a:p>
          <a:p>
            <a:pPr>
              <a:lnSpc>
                <a:spcPct val="90000"/>
              </a:lnSpc>
              <a:buSzTx/>
            </a:pPr>
            <a:r>
              <a:rPr lang="en-US" sz="2800" dirty="0" err="1" smtClean="0"/>
              <a:t>Pleomorphic</a:t>
            </a:r>
            <a:r>
              <a:rPr lang="en-US" sz="2800" dirty="0" smtClean="0"/>
              <a:t> ~ </a:t>
            </a:r>
            <a:r>
              <a:rPr lang="ru-RU" sz="2800" dirty="0" smtClean="0"/>
              <a:t>1</a:t>
            </a:r>
            <a:r>
              <a:rPr lang="en-US" sz="2800" dirty="0" smtClean="0"/>
              <a:t> </a:t>
            </a:r>
            <a:r>
              <a:rPr lang="en-US" sz="2800" dirty="0" err="1" smtClean="0"/>
              <a:t>m</a:t>
            </a:r>
            <a:r>
              <a:rPr lang="en-US" sz="2800" dirty="0" err="1" smtClean="0"/>
              <a:t>km</a:t>
            </a:r>
            <a:r>
              <a:rPr lang="en-US" sz="2800" dirty="0" smtClean="0"/>
              <a:t> </a:t>
            </a:r>
            <a:r>
              <a:rPr lang="en-US" sz="2800" dirty="0"/>
              <a:t>in </a:t>
            </a:r>
            <a:r>
              <a:rPr lang="en-US" sz="2800" dirty="0" smtClean="0"/>
              <a:t>length</a:t>
            </a:r>
          </a:p>
          <a:p>
            <a:pPr>
              <a:lnSpc>
                <a:spcPct val="90000"/>
              </a:lnSpc>
              <a:buSzTx/>
            </a:pPr>
            <a:r>
              <a:rPr lang="en-US" sz="2800" dirty="0" smtClean="0"/>
              <a:t>LPS-complex!</a:t>
            </a:r>
            <a:endParaRPr lang="en-US" sz="2800" dirty="0" smtClean="0"/>
          </a:p>
          <a:p>
            <a:pPr>
              <a:lnSpc>
                <a:spcPct val="90000"/>
              </a:lnSpc>
              <a:buSzTx/>
              <a:buFont typeface="Wingdings" pitchFamily="2" charset="2"/>
              <a:buChar char="v"/>
            </a:pPr>
            <a:endParaRPr lang="en-US" sz="2400" dirty="0"/>
          </a:p>
          <a:p>
            <a:pPr>
              <a:lnSpc>
                <a:spcPct val="90000"/>
              </a:lnSpc>
              <a:buSzTx/>
              <a:buFont typeface="Wingdings" pitchFamily="2" charset="2"/>
              <a:buChar char="v"/>
            </a:pPr>
            <a:endParaRPr lang="en-US" sz="2400" dirty="0"/>
          </a:p>
          <a:p>
            <a:pPr lvl="1">
              <a:lnSpc>
                <a:spcPct val="90000"/>
              </a:lnSpc>
              <a:buFont typeface="Monotype Sorts" pitchFamily="2" charset="2"/>
              <a:buNone/>
            </a:pPr>
            <a:endParaRPr lang="en-US" sz="2200" dirty="0"/>
          </a:p>
        </p:txBody>
      </p:sp>
      <p:pic>
        <p:nvPicPr>
          <p:cNvPr id="5124" name="Picture 4" descr="A:\fig38_3.jpg"/>
          <p:cNvPicPr>
            <a:picLocks noChangeAspect="1" noChangeArrowheads="1"/>
          </p:cNvPicPr>
          <p:nvPr/>
        </p:nvPicPr>
        <p:blipFill>
          <a:blip r:embed="rId2"/>
          <a:srcRect r="51852"/>
          <a:stretch>
            <a:fillRect/>
          </a:stretch>
        </p:blipFill>
        <p:spPr bwMode="auto">
          <a:xfrm>
            <a:off x="5929322" y="3214686"/>
            <a:ext cx="3103571" cy="3286148"/>
          </a:xfrm>
          <a:prstGeom prst="rect">
            <a:avLst/>
          </a:prstGeom>
          <a:noFill/>
          <a:ln w="9525">
            <a:noFill/>
            <a:miter lim="800000"/>
            <a:headEnd/>
            <a:tailEnd/>
          </a:ln>
        </p:spPr>
      </p:pic>
      <p:pic>
        <p:nvPicPr>
          <p:cNvPr id="5" name="Рисунок 4" descr="vosh-1.jpg"/>
          <p:cNvPicPr>
            <a:picLocks noChangeAspect="1"/>
          </p:cNvPicPr>
          <p:nvPr/>
        </p:nvPicPr>
        <p:blipFill>
          <a:blip r:embed="rId3"/>
          <a:stretch>
            <a:fillRect/>
          </a:stretch>
        </p:blipFill>
        <p:spPr>
          <a:xfrm>
            <a:off x="0" y="0"/>
            <a:ext cx="1800225" cy="6858000"/>
          </a:xfrm>
          <a:prstGeom prst="rect">
            <a:avLst/>
          </a:prstGeom>
        </p:spPr>
      </p:pic>
      <p:pic>
        <p:nvPicPr>
          <p:cNvPr id="7" name="Picture 4" descr="Cells"/>
          <p:cNvPicPr>
            <a:picLocks noChangeAspect="1" noChangeArrowheads="1"/>
          </p:cNvPicPr>
          <p:nvPr/>
        </p:nvPicPr>
        <p:blipFill>
          <a:blip r:embed="rId4"/>
          <a:srcRect/>
          <a:stretch>
            <a:fillRect/>
          </a:stretch>
        </p:blipFill>
        <p:spPr bwMode="auto">
          <a:xfrm>
            <a:off x="2143108" y="3214686"/>
            <a:ext cx="3657600" cy="3281362"/>
          </a:xfrm>
          <a:prstGeom prst="rect">
            <a:avLst/>
          </a:prstGeom>
          <a:noFill/>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144032.jpg"/>
          <p:cNvPicPr>
            <a:picLocks noChangeAspect="1"/>
          </p:cNvPicPr>
          <p:nvPr/>
        </p:nvPicPr>
        <p:blipFill>
          <a:blip r:embed="rId2" cstate="print"/>
          <a:stretch>
            <a:fillRect/>
          </a:stretch>
        </p:blipFill>
        <p:spPr>
          <a:xfrm>
            <a:off x="8072430" y="0"/>
            <a:ext cx="1071570" cy="707605"/>
          </a:xfrm>
          <a:prstGeom prst="rect">
            <a:avLst/>
          </a:prstGeom>
        </p:spPr>
      </p:pic>
      <p:pic>
        <p:nvPicPr>
          <p:cNvPr id="11" name="Рисунок 10" descr="2144032.jpg"/>
          <p:cNvPicPr>
            <a:picLocks noChangeAspect="1"/>
          </p:cNvPicPr>
          <p:nvPr/>
        </p:nvPicPr>
        <p:blipFill>
          <a:blip r:embed="rId2" cstate="print"/>
          <a:stretch>
            <a:fillRect/>
          </a:stretch>
        </p:blipFill>
        <p:spPr>
          <a:xfrm>
            <a:off x="8072430" y="2214554"/>
            <a:ext cx="1071570" cy="707605"/>
          </a:xfrm>
          <a:prstGeom prst="rect">
            <a:avLst/>
          </a:prstGeom>
        </p:spPr>
      </p:pic>
      <p:pic>
        <p:nvPicPr>
          <p:cNvPr id="5" name="Picture 2"/>
          <p:cNvPicPr>
            <a:picLocks noChangeAspect="1"/>
          </p:cNvPicPr>
          <p:nvPr/>
        </p:nvPicPr>
        <p:blipFill>
          <a:blip r:embed="rId3"/>
          <a:srcRect/>
          <a:stretch>
            <a:fillRect/>
          </a:stretch>
        </p:blipFill>
        <p:spPr bwMode="auto">
          <a:xfrm>
            <a:off x="2357422" y="1000108"/>
            <a:ext cx="6500858" cy="1309688"/>
          </a:xfrm>
          <a:prstGeom prst="rect">
            <a:avLst/>
          </a:prstGeom>
          <a:noFill/>
          <a:ln w="9525">
            <a:noFill/>
            <a:miter lim="800000"/>
            <a:headEnd/>
            <a:tailEnd/>
          </a:ln>
        </p:spPr>
      </p:pic>
      <p:pic>
        <p:nvPicPr>
          <p:cNvPr id="6" name="Picture 3"/>
          <p:cNvPicPr>
            <a:picLocks noChangeAspect="1"/>
          </p:cNvPicPr>
          <p:nvPr/>
        </p:nvPicPr>
        <p:blipFill>
          <a:blip r:embed="rId4"/>
          <a:srcRect/>
          <a:stretch>
            <a:fillRect/>
          </a:stretch>
        </p:blipFill>
        <p:spPr bwMode="auto">
          <a:xfrm>
            <a:off x="2357422" y="3143248"/>
            <a:ext cx="6572296" cy="1357322"/>
          </a:xfrm>
          <a:prstGeom prst="rect">
            <a:avLst/>
          </a:prstGeom>
          <a:noFill/>
          <a:ln w="9525">
            <a:noFill/>
            <a:miter lim="800000"/>
            <a:headEnd/>
            <a:tailEnd/>
          </a:ln>
        </p:spPr>
      </p:pic>
      <p:pic>
        <p:nvPicPr>
          <p:cNvPr id="7" name="Picture 4"/>
          <p:cNvPicPr>
            <a:picLocks noChangeAspect="1"/>
          </p:cNvPicPr>
          <p:nvPr/>
        </p:nvPicPr>
        <p:blipFill>
          <a:blip r:embed="rId5"/>
          <a:srcRect/>
          <a:stretch>
            <a:fillRect/>
          </a:stretch>
        </p:blipFill>
        <p:spPr bwMode="auto">
          <a:xfrm>
            <a:off x="2357422" y="5429264"/>
            <a:ext cx="6500858" cy="1219200"/>
          </a:xfrm>
          <a:prstGeom prst="rect">
            <a:avLst/>
          </a:prstGeom>
          <a:noFill/>
          <a:ln w="9525">
            <a:noFill/>
            <a:miter lim="800000"/>
            <a:headEnd/>
            <a:tailEnd/>
          </a:ln>
        </p:spPr>
      </p:pic>
      <p:pic>
        <p:nvPicPr>
          <p:cNvPr id="8" name="Picture 5"/>
          <p:cNvPicPr>
            <a:picLocks noChangeAspect="1"/>
          </p:cNvPicPr>
          <p:nvPr/>
        </p:nvPicPr>
        <p:blipFill>
          <a:blip r:embed="rId6"/>
          <a:srcRect/>
          <a:stretch>
            <a:fillRect/>
          </a:stretch>
        </p:blipFill>
        <p:spPr bwMode="auto">
          <a:xfrm>
            <a:off x="5929322" y="1071546"/>
            <a:ext cx="2857520" cy="1193800"/>
          </a:xfrm>
          <a:prstGeom prst="rect">
            <a:avLst/>
          </a:prstGeom>
          <a:noFill/>
          <a:ln w="9525">
            <a:noFill/>
            <a:miter lim="800000"/>
            <a:headEnd/>
            <a:tailEnd/>
          </a:ln>
        </p:spPr>
      </p:pic>
      <p:pic>
        <p:nvPicPr>
          <p:cNvPr id="9" name="Рисунок 8" descr="vosh-1.jpg"/>
          <p:cNvPicPr>
            <a:picLocks noChangeAspect="1"/>
          </p:cNvPicPr>
          <p:nvPr/>
        </p:nvPicPr>
        <p:blipFill>
          <a:blip r:embed="rId7"/>
          <a:stretch>
            <a:fillRect/>
          </a:stretch>
        </p:blipFill>
        <p:spPr>
          <a:xfrm>
            <a:off x="0" y="0"/>
            <a:ext cx="1800225" cy="6858000"/>
          </a:xfrm>
          <a:prstGeom prst="rect">
            <a:avLst/>
          </a:prstGeom>
        </p:spPr>
      </p:pic>
      <p:sp>
        <p:nvSpPr>
          <p:cNvPr id="4" name="Content Placeholder 2"/>
          <p:cNvSpPr>
            <a:spLocks noGrp="1"/>
          </p:cNvSpPr>
          <p:nvPr>
            <p:ph sz="half" idx="1"/>
          </p:nvPr>
        </p:nvSpPr>
        <p:spPr>
          <a:xfrm>
            <a:off x="2000232" y="0"/>
            <a:ext cx="7143768" cy="6858000"/>
          </a:xfrm>
        </p:spPr>
        <p:txBody>
          <a:bodyPr>
            <a:normAutofit/>
          </a:bodyPr>
          <a:lstStyle/>
          <a:p>
            <a:pPr marL="0" indent="0" algn="ctr" eaLnBrk="1" hangingPunct="1">
              <a:buFontTx/>
              <a:buNone/>
              <a:defRPr/>
            </a:pPr>
            <a:r>
              <a:rPr lang="en-GB" sz="2800" b="1" dirty="0" smtClean="0">
                <a:ea typeface="+mn-ea"/>
              </a:rPr>
              <a:t>Three types of lice:</a:t>
            </a:r>
          </a:p>
          <a:p>
            <a:pPr eaLnBrk="1" hangingPunct="1">
              <a:defRPr/>
            </a:pPr>
            <a:r>
              <a:rPr lang="en-GB" sz="2400" b="1" dirty="0" smtClean="0">
                <a:ea typeface="+mn-ea"/>
              </a:rPr>
              <a:t>Head lice</a:t>
            </a:r>
            <a:r>
              <a:rPr lang="en-GB" sz="2400" dirty="0" smtClean="0">
                <a:ea typeface="+mn-ea"/>
              </a:rPr>
              <a:t>: </a:t>
            </a:r>
            <a:r>
              <a:rPr lang="en-GB" sz="2400" dirty="0" err="1" smtClean="0">
                <a:ea typeface="+mn-ea"/>
              </a:rPr>
              <a:t>Pediculus</a:t>
            </a:r>
            <a:r>
              <a:rPr lang="en-GB" sz="2400" dirty="0" smtClean="0">
                <a:ea typeface="+mn-ea"/>
              </a:rPr>
              <a:t> </a:t>
            </a:r>
            <a:r>
              <a:rPr lang="en-GB" sz="2400" dirty="0" err="1" smtClean="0">
                <a:ea typeface="+mn-ea"/>
              </a:rPr>
              <a:t>humanus</a:t>
            </a:r>
            <a:r>
              <a:rPr lang="en-GB" sz="2400" dirty="0" smtClean="0">
                <a:ea typeface="+mn-ea"/>
              </a:rPr>
              <a:t> </a:t>
            </a:r>
            <a:r>
              <a:rPr lang="en-GB" sz="2400" dirty="0" err="1" smtClean="0">
                <a:ea typeface="+mn-ea"/>
              </a:rPr>
              <a:t>capitis</a:t>
            </a:r>
            <a:r>
              <a:rPr lang="en-GB" sz="2400" dirty="0" smtClean="0">
                <a:ea typeface="+mn-ea"/>
              </a:rPr>
              <a:t> (2-3 mm long)</a:t>
            </a:r>
            <a:endParaRPr lang="ru-RU" sz="2400" dirty="0" smtClean="0">
              <a:ea typeface="+mn-ea"/>
            </a:endParaRPr>
          </a:p>
          <a:p>
            <a:pPr eaLnBrk="1" hangingPunct="1">
              <a:buNone/>
              <a:defRPr/>
            </a:pPr>
            <a:endParaRPr lang="ru-RU" sz="2000" dirty="0" smtClean="0">
              <a:ea typeface="+mn-ea"/>
            </a:endParaRPr>
          </a:p>
          <a:p>
            <a:pPr eaLnBrk="1" hangingPunct="1">
              <a:buNone/>
              <a:defRPr/>
            </a:pPr>
            <a:endParaRPr lang="ru-RU" sz="2000" dirty="0" smtClean="0"/>
          </a:p>
          <a:p>
            <a:pPr eaLnBrk="1" hangingPunct="1">
              <a:buNone/>
              <a:defRPr/>
            </a:pPr>
            <a:endParaRPr lang="ru-RU" sz="2000" dirty="0" smtClean="0">
              <a:ea typeface="+mn-ea"/>
            </a:endParaRPr>
          </a:p>
          <a:p>
            <a:pPr eaLnBrk="1" hangingPunct="1">
              <a:buNone/>
              <a:defRPr/>
            </a:pPr>
            <a:endParaRPr lang="ru-RU" sz="2000" dirty="0" smtClean="0">
              <a:ea typeface="+mn-ea"/>
            </a:endParaRPr>
          </a:p>
          <a:p>
            <a:pPr eaLnBrk="1" hangingPunct="1">
              <a:buNone/>
              <a:defRPr/>
            </a:pPr>
            <a:endParaRPr lang="en-GB" sz="2000" dirty="0" smtClean="0">
              <a:ea typeface="+mn-ea"/>
            </a:endParaRPr>
          </a:p>
          <a:p>
            <a:pPr eaLnBrk="1" hangingPunct="1">
              <a:defRPr/>
            </a:pPr>
            <a:r>
              <a:rPr lang="en-GB" sz="2200" b="1" dirty="0" smtClean="0">
                <a:ea typeface="+mn-ea"/>
              </a:rPr>
              <a:t>Body lice</a:t>
            </a:r>
            <a:r>
              <a:rPr lang="en-GB" sz="2200" dirty="0" smtClean="0">
                <a:ea typeface="+mn-ea"/>
              </a:rPr>
              <a:t>: </a:t>
            </a:r>
            <a:r>
              <a:rPr lang="en-GB" sz="2200" dirty="0" err="1" smtClean="0">
                <a:ea typeface="+mn-ea"/>
              </a:rPr>
              <a:t>Pediculus</a:t>
            </a:r>
            <a:r>
              <a:rPr lang="en-GB" sz="2200" dirty="0" smtClean="0">
                <a:ea typeface="+mn-ea"/>
              </a:rPr>
              <a:t> </a:t>
            </a:r>
            <a:r>
              <a:rPr lang="en-GB" sz="2200" dirty="0" err="1" smtClean="0">
                <a:ea typeface="+mn-ea"/>
              </a:rPr>
              <a:t>humanus</a:t>
            </a:r>
            <a:r>
              <a:rPr lang="en-GB" sz="2200" dirty="0" smtClean="0">
                <a:ea typeface="+mn-ea"/>
              </a:rPr>
              <a:t> </a:t>
            </a:r>
            <a:r>
              <a:rPr lang="en-GB" sz="2200" dirty="0" err="1" smtClean="0">
                <a:ea typeface="+mn-ea"/>
              </a:rPr>
              <a:t>humanus</a:t>
            </a:r>
            <a:r>
              <a:rPr lang="en-GB" sz="2200" dirty="0" smtClean="0">
                <a:ea typeface="+mn-ea"/>
              </a:rPr>
              <a:t> (2.3-3.6 mm</a:t>
            </a:r>
            <a:r>
              <a:rPr lang="ru-RU" sz="2200" dirty="0" smtClean="0"/>
              <a:t>.</a:t>
            </a:r>
            <a:r>
              <a:rPr lang="en-GB" sz="2200" dirty="0" smtClean="0">
                <a:ea typeface="+mn-ea"/>
              </a:rPr>
              <a:t>long)</a:t>
            </a:r>
          </a:p>
          <a:p>
            <a:pPr eaLnBrk="1" hangingPunct="1">
              <a:defRPr/>
            </a:pPr>
            <a:endParaRPr lang="en-GB" sz="2000" dirty="0">
              <a:ea typeface="+mn-ea"/>
            </a:endParaRPr>
          </a:p>
          <a:p>
            <a:pPr eaLnBrk="1" hangingPunct="1">
              <a:defRPr/>
            </a:pPr>
            <a:endParaRPr lang="ru-RU" sz="2000" dirty="0" smtClean="0">
              <a:ea typeface="+mn-ea"/>
            </a:endParaRPr>
          </a:p>
          <a:p>
            <a:pPr eaLnBrk="1" hangingPunct="1">
              <a:defRPr/>
            </a:pPr>
            <a:endParaRPr lang="ru-RU" sz="2000" dirty="0" smtClean="0"/>
          </a:p>
          <a:p>
            <a:pPr eaLnBrk="1" hangingPunct="1">
              <a:buNone/>
              <a:defRPr/>
            </a:pPr>
            <a:endParaRPr lang="en-GB" sz="2000" dirty="0" smtClean="0">
              <a:ea typeface="+mn-ea"/>
            </a:endParaRPr>
          </a:p>
          <a:p>
            <a:pPr eaLnBrk="1" hangingPunct="1">
              <a:defRPr/>
            </a:pPr>
            <a:endParaRPr lang="ru-RU" sz="2000" dirty="0" smtClean="0">
              <a:ea typeface="+mn-ea"/>
            </a:endParaRPr>
          </a:p>
          <a:p>
            <a:pPr eaLnBrk="1" hangingPunct="1">
              <a:defRPr/>
            </a:pPr>
            <a:r>
              <a:rPr lang="en-GB" sz="2400" b="1" dirty="0" smtClean="0">
                <a:ea typeface="+mn-ea"/>
              </a:rPr>
              <a:t>Pubic lice </a:t>
            </a:r>
            <a:r>
              <a:rPr lang="en-GB" sz="2400" dirty="0" smtClean="0">
                <a:ea typeface="+mn-ea"/>
              </a:rPr>
              <a:t>(crabs):  </a:t>
            </a:r>
            <a:r>
              <a:rPr lang="en-GB" sz="2400" dirty="0" err="1" smtClean="0">
                <a:ea typeface="+mn-ea"/>
              </a:rPr>
              <a:t>Phthirus</a:t>
            </a:r>
            <a:r>
              <a:rPr lang="en-GB" sz="2400" dirty="0" smtClean="0">
                <a:ea typeface="+mn-ea"/>
              </a:rPr>
              <a:t> pubis (1.1-1.8 mm long)</a:t>
            </a:r>
            <a:endParaRPr lang="en-GB" sz="2400" dirty="0">
              <a:ea typeface="+mn-ea"/>
            </a:endParaRPr>
          </a:p>
          <a:p>
            <a:pPr marL="0" indent="0" eaLnBrk="1" hangingPunct="1">
              <a:buFontTx/>
              <a:buNone/>
              <a:defRPr/>
            </a:pPr>
            <a:endParaRPr lang="en-GB" sz="2000" dirty="0" smtClean="0">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1857356" y="0"/>
            <a:ext cx="7286644" cy="1143000"/>
          </a:xfrm>
        </p:spPr>
        <p:txBody>
          <a:bodyPr/>
          <a:lstStyle/>
          <a:p>
            <a:pPr eaLnBrk="1" hangingPunct="1">
              <a:defRPr/>
            </a:pPr>
            <a:r>
              <a:rPr lang="en-US" dirty="0" smtClean="0">
                <a:latin typeface="Times New Roman" pitchFamily="18" charset="0"/>
              </a:rPr>
              <a:t>Epidemiology</a:t>
            </a:r>
            <a:endParaRPr lang="en-US" dirty="0" smtClean="0">
              <a:latin typeface="Times New Roman" pitchFamily="18" charset="0"/>
            </a:endParaRPr>
          </a:p>
        </p:txBody>
      </p:sp>
      <p:sp>
        <p:nvSpPr>
          <p:cNvPr id="12291" name="Rectangle 3"/>
          <p:cNvSpPr>
            <a:spLocks noGrp="1" noChangeArrowheads="1"/>
          </p:cNvSpPr>
          <p:nvPr>
            <p:ph type="body" sz="half" idx="1"/>
          </p:nvPr>
        </p:nvSpPr>
        <p:spPr>
          <a:xfrm>
            <a:off x="1785918" y="1000108"/>
            <a:ext cx="4719638" cy="5857892"/>
          </a:xfrm>
        </p:spPr>
        <p:txBody>
          <a:bodyPr>
            <a:normAutofit lnSpcReduction="10000"/>
          </a:bodyPr>
          <a:lstStyle/>
          <a:p>
            <a:pPr algn="just" eaLnBrk="1" hangingPunct="1">
              <a:defRPr/>
            </a:pPr>
            <a:r>
              <a:rPr lang="en-US" sz="2400" dirty="0" smtClean="0">
                <a:effectLst/>
                <a:latin typeface="Times New Roman" pitchFamily="18" charset="0"/>
              </a:rPr>
              <a:t>Typhus epidemics usually occur where louse populations are high. Infections are typically seen in populations living in unsanitary and crowded conditions. </a:t>
            </a:r>
            <a:endParaRPr lang="en-US" sz="2400" dirty="0" smtClean="0">
              <a:effectLst/>
              <a:latin typeface="Times New Roman" pitchFamily="18" charset="0"/>
            </a:endParaRPr>
          </a:p>
          <a:p>
            <a:pPr algn="just" eaLnBrk="1" hangingPunct="1">
              <a:defRPr/>
            </a:pPr>
            <a:endParaRPr lang="en-US" sz="2400" dirty="0" smtClean="0">
              <a:latin typeface="Times New Roman" pitchFamily="18" charset="0"/>
            </a:endParaRPr>
          </a:p>
          <a:p>
            <a:pPr algn="just" eaLnBrk="1" hangingPunct="1">
              <a:defRPr/>
            </a:pPr>
            <a:r>
              <a:rPr lang="en-US" sz="2400" dirty="0" smtClean="0">
                <a:effectLst/>
                <a:latin typeface="Times New Roman" pitchFamily="18" charset="0"/>
              </a:rPr>
              <a:t>Outbreaks </a:t>
            </a:r>
            <a:r>
              <a:rPr lang="en-US" sz="2400" dirty="0" smtClean="0">
                <a:effectLst/>
                <a:latin typeface="Times New Roman" pitchFamily="18" charset="0"/>
              </a:rPr>
              <a:t>are often associated with wars, famines, floods and other disasters. Most epidemics occur during the colder months. </a:t>
            </a:r>
            <a:endParaRPr lang="en-US" sz="2400" dirty="0" smtClean="0">
              <a:effectLst/>
              <a:latin typeface="Times New Roman" pitchFamily="18" charset="0"/>
            </a:endParaRPr>
          </a:p>
          <a:p>
            <a:pPr algn="just" eaLnBrk="1" hangingPunct="1">
              <a:defRPr/>
            </a:pPr>
            <a:endParaRPr lang="en-US" sz="2400" dirty="0" smtClean="0">
              <a:effectLst/>
              <a:latin typeface="Times New Roman" pitchFamily="18" charset="0"/>
            </a:endParaRPr>
          </a:p>
          <a:p>
            <a:pPr algn="just" eaLnBrk="1" hangingPunct="1">
              <a:defRPr/>
            </a:pPr>
            <a:r>
              <a:rPr lang="en-US" sz="2400" dirty="0" smtClean="0">
                <a:effectLst/>
                <a:latin typeface="Times New Roman" pitchFamily="18" charset="0"/>
              </a:rPr>
              <a:t>The disease is most often fatal for people who are elderly, malnourished, or physically exhausted.</a:t>
            </a:r>
            <a:r>
              <a:rPr lang="en-US" sz="2400" dirty="0" smtClean="0">
                <a:latin typeface="Times New Roman" pitchFamily="18" charset="0"/>
              </a:rPr>
              <a:t> </a:t>
            </a:r>
            <a:endParaRPr lang="en-US" sz="2400" dirty="0" smtClean="0">
              <a:effectLst/>
              <a:latin typeface="Times New Roman" pitchFamily="18" charset="0"/>
            </a:endParaRPr>
          </a:p>
          <a:p>
            <a:pPr eaLnBrk="1" hangingPunct="1">
              <a:defRPr/>
            </a:pPr>
            <a:endParaRPr lang="en-US" sz="2400" dirty="0" smtClean="0">
              <a:effectLst/>
              <a:latin typeface="Times New Roman" pitchFamily="18" charset="0"/>
            </a:endParaRPr>
          </a:p>
        </p:txBody>
      </p:sp>
      <p:pic>
        <p:nvPicPr>
          <p:cNvPr id="5" name="Рисунок 4" descr="vosh-1.jpg"/>
          <p:cNvPicPr>
            <a:picLocks noChangeAspect="1"/>
          </p:cNvPicPr>
          <p:nvPr/>
        </p:nvPicPr>
        <p:blipFill>
          <a:blip r:embed="rId2"/>
          <a:stretch>
            <a:fillRect/>
          </a:stretch>
        </p:blipFill>
        <p:spPr>
          <a:xfrm>
            <a:off x="0" y="0"/>
            <a:ext cx="1800225" cy="6858000"/>
          </a:xfrm>
          <a:prstGeom prst="rect">
            <a:avLst/>
          </a:prstGeom>
        </p:spPr>
      </p:pic>
      <p:pic>
        <p:nvPicPr>
          <p:cNvPr id="8" name="Рисунок 7" descr="images4.jpg"/>
          <p:cNvPicPr>
            <a:picLocks noChangeAspect="1"/>
          </p:cNvPicPr>
          <p:nvPr/>
        </p:nvPicPr>
        <p:blipFill>
          <a:blip r:embed="rId3"/>
          <a:stretch>
            <a:fillRect/>
          </a:stretch>
        </p:blipFill>
        <p:spPr>
          <a:xfrm>
            <a:off x="6572264" y="928670"/>
            <a:ext cx="2571736" cy="1743075"/>
          </a:xfrm>
          <a:prstGeom prst="rect">
            <a:avLst/>
          </a:prstGeom>
        </p:spPr>
      </p:pic>
      <p:pic>
        <p:nvPicPr>
          <p:cNvPr id="9" name="Рисунок 8" descr="o-SYRIA-REFUGEE-CRISIS-facebook-1140x641.jpg"/>
          <p:cNvPicPr>
            <a:picLocks noChangeAspect="1"/>
          </p:cNvPicPr>
          <p:nvPr/>
        </p:nvPicPr>
        <p:blipFill>
          <a:blip r:embed="rId4"/>
          <a:stretch>
            <a:fillRect/>
          </a:stretch>
        </p:blipFill>
        <p:spPr>
          <a:xfrm>
            <a:off x="6550729" y="3000372"/>
            <a:ext cx="2593271" cy="1500198"/>
          </a:xfrm>
          <a:prstGeom prst="rect">
            <a:avLst/>
          </a:prstGeom>
        </p:spPr>
      </p:pic>
      <p:pic>
        <p:nvPicPr>
          <p:cNvPr id="11" name="Рисунок 10" descr="Untitled.jpg"/>
          <p:cNvPicPr>
            <a:picLocks noChangeAspect="1"/>
          </p:cNvPicPr>
          <p:nvPr/>
        </p:nvPicPr>
        <p:blipFill>
          <a:blip r:embed="rId5" cstate="print"/>
          <a:stretch>
            <a:fillRect/>
          </a:stretch>
        </p:blipFill>
        <p:spPr>
          <a:xfrm>
            <a:off x="6500826" y="4857760"/>
            <a:ext cx="2643174" cy="1646795"/>
          </a:xfrm>
          <a:prstGeom prst="rect">
            <a:avLst/>
          </a:prstGeom>
        </p:spPr>
      </p:pic>
    </p:spTree>
  </p:cSld>
  <p:clrMapOvr>
    <a:masterClrMapping/>
  </p:clrMapOvr>
  <p:transition spd="med">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p:nvPr>
        </p:nvSpPr>
        <p:spPr>
          <a:xfrm>
            <a:off x="1857356" y="0"/>
            <a:ext cx="7286644" cy="1143000"/>
          </a:xfrm>
        </p:spPr>
        <p:txBody>
          <a:bodyPr/>
          <a:lstStyle/>
          <a:p>
            <a:pPr eaLnBrk="1" hangingPunct="1">
              <a:defRPr/>
            </a:pPr>
            <a:r>
              <a:rPr lang="en-US" dirty="0" smtClean="0">
                <a:latin typeface="Times New Roman" pitchFamily="18" charset="0"/>
              </a:rPr>
              <a:t>Epidemiology</a:t>
            </a:r>
            <a:endParaRPr lang="en-US" dirty="0" smtClean="0">
              <a:latin typeface="Times New Roman" pitchFamily="18" charset="0"/>
            </a:endParaRPr>
          </a:p>
        </p:txBody>
      </p:sp>
      <p:sp>
        <p:nvSpPr>
          <p:cNvPr id="12291" name="Rectangle 3"/>
          <p:cNvSpPr>
            <a:spLocks noGrp="1" noChangeArrowheads="1"/>
          </p:cNvSpPr>
          <p:nvPr>
            <p:ph type="body" sz="half" idx="1"/>
          </p:nvPr>
        </p:nvSpPr>
        <p:spPr>
          <a:xfrm>
            <a:off x="1785918" y="1000108"/>
            <a:ext cx="4719638" cy="5857892"/>
          </a:xfrm>
        </p:spPr>
        <p:txBody>
          <a:bodyPr>
            <a:normAutofit/>
          </a:bodyPr>
          <a:lstStyle/>
          <a:p>
            <a:pPr algn="just">
              <a:defRPr/>
            </a:pPr>
            <a:r>
              <a:rPr lang="en-US" sz="2400" b="1" dirty="0" err="1" smtClean="0">
                <a:effectLst/>
                <a:latin typeface="Times New Roman" pitchFamily="18" charset="0"/>
              </a:rPr>
              <a:t>Antroponossis</a:t>
            </a:r>
            <a:endParaRPr lang="en-US" sz="2400" b="1" dirty="0" smtClean="0">
              <a:effectLst/>
              <a:latin typeface="Times New Roman" pitchFamily="18" charset="0"/>
            </a:endParaRPr>
          </a:p>
          <a:p>
            <a:pPr algn="just">
              <a:defRPr/>
            </a:pPr>
            <a:r>
              <a:rPr lang="en-US" sz="2400" dirty="0" smtClean="0">
                <a:effectLst/>
                <a:latin typeface="Times New Roman" pitchFamily="18" charset="0"/>
              </a:rPr>
              <a:t>The source of infection </a:t>
            </a:r>
            <a:r>
              <a:rPr lang="en-US" sz="2400" dirty="0" smtClean="0">
                <a:latin typeface="Times New Roman" pitchFamily="18" charset="0"/>
              </a:rPr>
              <a:t>– person with epidemic typhus or Brill-Zinsser disease.</a:t>
            </a:r>
            <a:r>
              <a:rPr lang="en-US" sz="2400" b="1" dirty="0" smtClean="0"/>
              <a:t> </a:t>
            </a:r>
          </a:p>
          <a:p>
            <a:pPr algn="just">
              <a:buNone/>
              <a:defRPr/>
            </a:pPr>
            <a:r>
              <a:rPr lang="en-US" sz="2400" i="1" dirty="0" smtClean="0">
                <a:effectLst/>
                <a:latin typeface="Times New Roman" pitchFamily="18" charset="0"/>
              </a:rPr>
              <a:t>	2-3 </a:t>
            </a:r>
            <a:r>
              <a:rPr lang="en-US" sz="2400" i="1" dirty="0" smtClean="0">
                <a:latin typeface="Times New Roman" pitchFamily="18" charset="0"/>
              </a:rPr>
              <a:t>last days of incubation period</a:t>
            </a:r>
            <a:endParaRPr lang="en-US" sz="2400" i="1" dirty="0" smtClean="0">
              <a:effectLst/>
              <a:latin typeface="Times New Roman" pitchFamily="18" charset="0"/>
            </a:endParaRPr>
          </a:p>
          <a:p>
            <a:pPr algn="just" eaLnBrk="1" hangingPunct="1">
              <a:buNone/>
              <a:defRPr/>
            </a:pPr>
            <a:r>
              <a:rPr lang="en-US" sz="2400" i="1" dirty="0" smtClean="0">
                <a:latin typeface="Times New Roman" pitchFamily="18" charset="0"/>
              </a:rPr>
              <a:t>	All fever period (16-18 days)</a:t>
            </a:r>
          </a:p>
          <a:p>
            <a:pPr algn="just" eaLnBrk="1" hangingPunct="1">
              <a:buNone/>
              <a:defRPr/>
            </a:pPr>
            <a:r>
              <a:rPr lang="en-US" sz="2400" i="1" dirty="0" smtClean="0">
                <a:latin typeface="Times New Roman" pitchFamily="18" charset="0"/>
              </a:rPr>
              <a:t>	2-8 days after fever</a:t>
            </a:r>
          </a:p>
          <a:p>
            <a:pPr algn="ctr" eaLnBrk="1" hangingPunct="1">
              <a:defRPr/>
            </a:pPr>
            <a:r>
              <a:rPr lang="en-US" sz="2400" b="1" dirty="0" smtClean="0">
                <a:latin typeface="Times New Roman" pitchFamily="18" charset="0"/>
              </a:rPr>
              <a:t>BUT</a:t>
            </a:r>
            <a:endParaRPr lang="en-US" sz="2400" b="1" dirty="0" smtClean="0">
              <a:latin typeface="Times New Roman" pitchFamily="18" charset="0"/>
            </a:endParaRPr>
          </a:p>
          <a:p>
            <a:pPr algn="just" eaLnBrk="1" hangingPunct="1">
              <a:buNone/>
              <a:defRPr/>
            </a:pPr>
            <a:r>
              <a:rPr lang="en-US" sz="2400" dirty="0" smtClean="0">
                <a:effectLst/>
                <a:latin typeface="Times New Roman" pitchFamily="18" charset="0"/>
              </a:rPr>
              <a:t>Lice (2 weeks)</a:t>
            </a:r>
            <a:endParaRPr lang="en-US" sz="2400" dirty="0" smtClean="0">
              <a:effectLst/>
              <a:latin typeface="Times New Roman" pitchFamily="18" charset="0"/>
            </a:endParaRPr>
          </a:p>
          <a:p>
            <a:pPr algn="just" eaLnBrk="1" hangingPunct="1">
              <a:buNone/>
              <a:defRPr/>
            </a:pPr>
            <a:r>
              <a:rPr lang="en-US" sz="2400" dirty="0" smtClean="0">
                <a:effectLst/>
                <a:latin typeface="Times New Roman" pitchFamily="18" charset="0"/>
              </a:rPr>
              <a:t>No epidemic process without lice(s).</a:t>
            </a:r>
          </a:p>
          <a:p>
            <a:pPr algn="just" eaLnBrk="1" hangingPunct="1">
              <a:buNone/>
              <a:defRPr/>
            </a:pPr>
            <a:endParaRPr lang="en-US" sz="2400" dirty="0" smtClean="0">
              <a:effectLst/>
              <a:latin typeface="Times New Roman" pitchFamily="18" charset="0"/>
            </a:endParaRPr>
          </a:p>
        </p:txBody>
      </p:sp>
      <p:pic>
        <p:nvPicPr>
          <p:cNvPr id="5" name="Рисунок 4" descr="vosh-1.jpg"/>
          <p:cNvPicPr>
            <a:picLocks noChangeAspect="1"/>
          </p:cNvPicPr>
          <p:nvPr/>
        </p:nvPicPr>
        <p:blipFill>
          <a:blip r:embed="rId2"/>
          <a:stretch>
            <a:fillRect/>
          </a:stretch>
        </p:blipFill>
        <p:spPr>
          <a:xfrm>
            <a:off x="0" y="0"/>
            <a:ext cx="1800225" cy="6858000"/>
          </a:xfrm>
          <a:prstGeom prst="rect">
            <a:avLst/>
          </a:prstGeom>
        </p:spPr>
      </p:pic>
      <p:pic>
        <p:nvPicPr>
          <p:cNvPr id="10" name="Рисунок 9" descr="d33116_4d30883fe4724edf811915b7e4e2bfcb.png"/>
          <p:cNvPicPr>
            <a:picLocks noChangeAspect="1"/>
          </p:cNvPicPr>
          <p:nvPr/>
        </p:nvPicPr>
        <p:blipFill>
          <a:blip r:embed="rId3"/>
          <a:stretch>
            <a:fillRect/>
          </a:stretch>
        </p:blipFill>
        <p:spPr>
          <a:xfrm>
            <a:off x="6572264" y="1000108"/>
            <a:ext cx="2571736" cy="2470663"/>
          </a:xfrm>
          <a:prstGeom prst="rect">
            <a:avLst/>
          </a:prstGeom>
        </p:spPr>
      </p:pic>
      <p:pic>
        <p:nvPicPr>
          <p:cNvPr id="13" name="Рисунок 12" descr="1416261077_vshi-pedikulez-foto-2-300x200.jpg"/>
          <p:cNvPicPr>
            <a:picLocks noChangeAspect="1"/>
          </p:cNvPicPr>
          <p:nvPr/>
        </p:nvPicPr>
        <p:blipFill>
          <a:blip r:embed="rId4"/>
          <a:stretch>
            <a:fillRect/>
          </a:stretch>
        </p:blipFill>
        <p:spPr>
          <a:xfrm>
            <a:off x="6429388" y="4286256"/>
            <a:ext cx="2428860" cy="1905000"/>
          </a:xfrm>
          <a:prstGeom prst="rect">
            <a:avLst/>
          </a:prstGeom>
        </p:spPr>
      </p:pic>
    </p:spTree>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857356" y="0"/>
            <a:ext cx="7286644" cy="1143000"/>
          </a:xfrm>
          <a:noFill/>
          <a:ln/>
        </p:spPr>
        <p:txBody>
          <a:bodyPr>
            <a:normAutofit/>
          </a:bodyPr>
          <a:lstStyle/>
          <a:p>
            <a:r>
              <a:rPr lang="en-US" sz="4000" dirty="0"/>
              <a:t>The </a:t>
            </a:r>
            <a:r>
              <a:rPr lang="en-US" sz="4000" dirty="0" smtClean="0"/>
              <a:t>Vector</a:t>
            </a:r>
            <a:endParaRPr lang="en-US" sz="4000" dirty="0"/>
          </a:p>
        </p:txBody>
      </p:sp>
      <p:sp>
        <p:nvSpPr>
          <p:cNvPr id="27651" name="Rectangle 3"/>
          <p:cNvSpPr>
            <a:spLocks noGrp="1" noChangeArrowheads="1"/>
          </p:cNvSpPr>
          <p:nvPr>
            <p:ph type="body" idx="1"/>
          </p:nvPr>
        </p:nvSpPr>
        <p:spPr>
          <a:xfrm>
            <a:off x="1928794" y="1071546"/>
            <a:ext cx="7215206" cy="4525963"/>
          </a:xfrm>
          <a:noFill/>
          <a:ln/>
        </p:spPr>
        <p:txBody>
          <a:bodyPr/>
          <a:lstStyle/>
          <a:p>
            <a:r>
              <a:rPr lang="en-US" sz="2400" dirty="0"/>
              <a:t>Order </a:t>
            </a:r>
            <a:r>
              <a:rPr lang="en-US" sz="2400" dirty="0" err="1"/>
              <a:t>Anoplura</a:t>
            </a:r>
            <a:endParaRPr lang="en-US" sz="2400" dirty="0"/>
          </a:p>
          <a:p>
            <a:r>
              <a:rPr lang="en-US" sz="2400" dirty="0"/>
              <a:t>Life cycle (egg to egg) takes 22-28 days</a:t>
            </a:r>
          </a:p>
          <a:p>
            <a:r>
              <a:rPr lang="en-US" sz="2400" dirty="0"/>
              <a:t>Eggs hatch in 5-9 days</a:t>
            </a:r>
          </a:p>
          <a:p>
            <a:r>
              <a:rPr lang="en-US" sz="2400" dirty="0"/>
              <a:t>Prefers 82-86</a:t>
            </a:r>
            <a:r>
              <a:rPr lang="en-US" sz="2400" baseline="30000" dirty="0"/>
              <a:t>o</a:t>
            </a:r>
            <a:r>
              <a:rPr lang="en-US" sz="2400" dirty="0"/>
              <a:t>F -&gt; remains on human host until death or high fever (can live 5-8 days away from host)</a:t>
            </a:r>
          </a:p>
          <a:p>
            <a:r>
              <a:rPr lang="en-US" sz="2400" dirty="0"/>
              <a:t>Prefers areas in direct contact with clothing -&gt; neck, armpits, crotch</a:t>
            </a:r>
          </a:p>
          <a:p>
            <a:r>
              <a:rPr lang="en-US" sz="2400" dirty="0"/>
              <a:t>Lays eggs on clothing</a:t>
            </a:r>
          </a:p>
        </p:txBody>
      </p:sp>
      <p:pic>
        <p:nvPicPr>
          <p:cNvPr id="27652" name="Picture 4" descr="A:\Epidemic Typhus\pediculus-humanus.gif"/>
          <p:cNvPicPr>
            <a:picLocks noChangeAspect="1" noChangeArrowheads="1"/>
          </p:cNvPicPr>
          <p:nvPr/>
        </p:nvPicPr>
        <p:blipFill>
          <a:blip r:embed="rId2"/>
          <a:srcRect/>
          <a:stretch>
            <a:fillRect/>
          </a:stretch>
        </p:blipFill>
        <p:spPr bwMode="auto">
          <a:xfrm>
            <a:off x="5357818" y="3578225"/>
            <a:ext cx="3500462" cy="3279775"/>
          </a:xfrm>
          <a:prstGeom prst="rect">
            <a:avLst/>
          </a:prstGeom>
          <a:noFill/>
        </p:spPr>
      </p:pic>
      <p:pic>
        <p:nvPicPr>
          <p:cNvPr id="5" name="Рисунок 4" descr="vosh-1.jpg"/>
          <p:cNvPicPr>
            <a:picLocks noChangeAspect="1"/>
          </p:cNvPicPr>
          <p:nvPr/>
        </p:nvPicPr>
        <p:blipFill>
          <a:blip r:embed="rId3"/>
          <a:stretch>
            <a:fillRect/>
          </a:stretch>
        </p:blipFill>
        <p:spPr>
          <a:xfrm>
            <a:off x="0" y="0"/>
            <a:ext cx="1800225" cy="6858000"/>
          </a:xfrm>
          <a:prstGeom prst="rect">
            <a:avLst/>
          </a:prstGeom>
        </p:spPr>
      </p:pic>
    </p:spTree>
  </p:cSld>
  <p:clrMapOvr>
    <a:masterClrMapping/>
  </p:clrMapOvr>
  <p:transition>
    <p:cut/>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892</Words>
  <PresentationFormat>Экран (4:3)</PresentationFormat>
  <Paragraphs>119</Paragraphs>
  <Slides>17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Epidemic Typhus</vt:lpstr>
      <vt:lpstr>Слайд 2</vt:lpstr>
      <vt:lpstr>History</vt:lpstr>
      <vt:lpstr>History</vt:lpstr>
      <vt:lpstr>The Rickettsiae</vt:lpstr>
      <vt:lpstr>Слайд 6</vt:lpstr>
      <vt:lpstr>Epidemiology</vt:lpstr>
      <vt:lpstr>Epidemiology</vt:lpstr>
      <vt:lpstr>The Vector</vt:lpstr>
      <vt:lpstr>Pathogenesis</vt:lpstr>
      <vt:lpstr>Слайд 11</vt:lpstr>
      <vt:lpstr>Слайд 12</vt:lpstr>
      <vt:lpstr>Prognosis</vt:lpstr>
      <vt:lpstr>Prevention and Control</vt:lpstr>
      <vt:lpstr>Epidemic Typhus  as Biological Weapon</vt:lpstr>
      <vt:lpstr>Слайд 16</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Typhus</dc:title>
  <dc:creator>Dmitrij Sankov</dc:creator>
  <cp:lastModifiedBy>Almvi</cp:lastModifiedBy>
  <cp:revision>78</cp:revision>
  <dcterms:created xsi:type="dcterms:W3CDTF">2018-05-09T06:49:20Z</dcterms:created>
  <dcterms:modified xsi:type="dcterms:W3CDTF">2018-05-10T04:49:17Z</dcterms:modified>
</cp:coreProperties>
</file>